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85" r:id="rId5"/>
    <p:sldId id="256" r:id="rId6"/>
    <p:sldId id="579" r:id="rId7"/>
    <p:sldId id="604" r:id="rId8"/>
    <p:sldId id="580" r:id="rId9"/>
    <p:sldId id="605" r:id="rId10"/>
    <p:sldId id="581" r:id="rId11"/>
    <p:sldId id="578" r:id="rId12"/>
    <p:sldId id="603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589" r:id="rId21"/>
    <p:sldId id="590" r:id="rId22"/>
    <p:sldId id="592" r:id="rId23"/>
    <p:sldId id="591" r:id="rId24"/>
    <p:sldId id="593" r:id="rId25"/>
    <p:sldId id="594" r:id="rId26"/>
    <p:sldId id="596" r:id="rId27"/>
    <p:sldId id="595" r:id="rId28"/>
    <p:sldId id="597" r:id="rId29"/>
    <p:sldId id="599" r:id="rId30"/>
    <p:sldId id="598" r:id="rId31"/>
    <p:sldId id="600" r:id="rId32"/>
    <p:sldId id="601" r:id="rId33"/>
    <p:sldId id="602" r:id="rId34"/>
  </p:sldIdLst>
  <p:sldSz cx="12192000" cy="6858000"/>
  <p:notesSz cx="6858000" cy="9144000"/>
  <p:defaultTextStyle>
    <a:defPPr rtl="0">
      <a:defRPr lang="x-none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76F"/>
    <a:srgbClr val="01C6FD"/>
    <a:srgbClr val="79AE02"/>
    <a:srgbClr val="067F9C"/>
    <a:srgbClr val="0000A4"/>
    <a:srgbClr val="014E52"/>
    <a:srgbClr val="0C596D"/>
    <a:srgbClr val="03556D"/>
    <a:srgbClr val="145C72"/>
    <a:srgbClr val="1AB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0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31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0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E49B719-05DC-FC48-BD94-4F0D5C485936}" type="datetime1">
              <a:rPr lang="it-IT" smtClean="0"/>
              <a:t>02/02/2025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A3E4D-B750-E542-934B-D7726CF61A65}" type="datetime1">
              <a:rPr lang="it-IT" noProof="0" smtClean="0"/>
              <a:t>02/02/2025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ma di flusso: Documento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8" y="124955"/>
            <a:ext cx="11953415" cy="440800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242" y="5074169"/>
            <a:ext cx="10607040" cy="600164"/>
          </a:xfrm>
        </p:spPr>
        <p:txBody>
          <a:bodyPr vert="horz" lIns="91438" tIns="45719" rIns="91438" bIns="45719" rtlCol="0" anchor="b">
            <a:spAutoFit/>
          </a:bodyPr>
          <a:lstStyle>
            <a:lvl1pPr>
              <a:def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 dirty="0"/>
              <a:t>Titolo Lezione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30" y="4577330"/>
            <a:ext cx="67098" cy="1525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0"/>
            <a:endParaRPr lang="it-IT" noProof="0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0" y="867898"/>
            <a:ext cx="5473700" cy="360353"/>
          </a:xfrm>
          <a:solidFill>
            <a:srgbClr val="FFFFFF"/>
          </a:solidFill>
        </p:spPr>
        <p:txBody>
          <a:bodyPr vert="horz" wrap="square" lIns="91438" tIns="45719" rIns="91438" bIns="45719" rtlCol="0">
            <a:spAutoFit/>
          </a:bodyPr>
          <a:lstStyle>
            <a:lvl1pPr marL="0" indent="0">
              <a:buNone/>
              <a:defRPr lang="en-GB" sz="1900" dirty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it-IT" altLang="it-IT" dirty="0"/>
              <a:t>Gentile - </a:t>
            </a:r>
            <a:r>
              <a:rPr lang="it-IT" altLang="it-IT" dirty="0" err="1"/>
              <a:t>Ronga</a:t>
            </a:r>
            <a:r>
              <a:rPr lang="it-IT" altLang="it-IT" dirty="0"/>
              <a:t> - Rossi - Digo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452563"/>
            <a:ext cx="5499100" cy="1078216"/>
          </a:xfrm>
          <a:solidFill>
            <a:srgbClr val="FFFFFF"/>
          </a:solidFill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</a:defRPr>
            </a:lvl1pPr>
          </a:lstStyle>
          <a:p>
            <a:pPr lvl="0"/>
            <a:r>
              <a:rPr lang="it-IT" dirty="0"/>
              <a:t>SPECCHIO MAGAZINE</a:t>
            </a:r>
          </a:p>
          <a:p>
            <a:pPr lvl="0"/>
            <a:r>
              <a:rPr lang="it-IT" dirty="0"/>
              <a:t>Il riflesso del passato al presente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5" hasCustomPrompt="1"/>
          </p:nvPr>
        </p:nvSpPr>
        <p:spPr>
          <a:xfrm>
            <a:off x="619242" y="4577327"/>
            <a:ext cx="10634736" cy="411142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 dirty="0"/>
              <a:t>Lezione</a:t>
            </a:r>
          </a:p>
        </p:txBody>
      </p:sp>
      <p:sp>
        <p:nvSpPr>
          <p:cNvPr id="10" name="Segnaposto testo 13"/>
          <p:cNvSpPr>
            <a:spLocks noGrp="1"/>
          </p:cNvSpPr>
          <p:nvPr>
            <p:ph type="body" sz="quarter" idx="16" hasCustomPrompt="1"/>
          </p:nvPr>
        </p:nvSpPr>
        <p:spPr>
          <a:xfrm>
            <a:off x="619242" y="5807820"/>
            <a:ext cx="10634736" cy="286150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it-IT" dirty="0"/>
              <a:t>Unità </a:t>
            </a:r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rnice 5">
            <a:extLst>
              <a:ext uri="{FF2B5EF4-FFF2-40B4-BE49-F238E27FC236}">
                <a16:creationId xmlns:a16="http://schemas.microsoft.com/office/drawing/2014/main" id="{D70D05C7-5CC4-094D-AB37-B231C2A091B2}"/>
              </a:ext>
            </a:extLst>
          </p:cNvPr>
          <p:cNvSpPr/>
          <p:nvPr userDrawn="1"/>
        </p:nvSpPr>
        <p:spPr>
          <a:xfrm>
            <a:off x="446316" y="365760"/>
            <a:ext cx="11299367" cy="5650029"/>
          </a:xfrm>
          <a:prstGeom prst="frame">
            <a:avLst>
              <a:gd name="adj1" fmla="val 18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Segnaposto testo 4">
            <a:extLst>
              <a:ext uri="{FF2B5EF4-FFF2-40B4-BE49-F238E27FC236}">
                <a16:creationId xmlns:a16="http://schemas.microsoft.com/office/drawing/2014/main" id="{79B1C776-CAD1-724C-837B-DEC0B34E08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894" y="493713"/>
            <a:ext cx="10866922" cy="53816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3135283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372" y="5284239"/>
            <a:ext cx="5491843" cy="600164"/>
          </a:xfrm>
        </p:spPr>
        <p:txBody>
          <a:bodyPr vert="horz" wrap="square" lIns="91438" tIns="45719" rIns="91438" bIns="45719" rtlCol="0" anchor="b">
            <a:spAutoFit/>
          </a:bodyPr>
          <a:lstStyle>
            <a:lvl1pPr>
              <a:def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 dirty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5197937"/>
            <a:ext cx="81643" cy="736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309" y="4551333"/>
            <a:ext cx="11944015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38" tIns="45719" rIns="91438" bIns="45719" rtlCol="0" anchor="ctr" anchorCtr="1">
            <a:noAutofit/>
          </a:bodyPr>
          <a:lstStyle>
            <a:lvl1pPr marL="0" indent="0">
              <a:buNone/>
              <a:defRPr lang="en-GB" sz="1900" dirty="0"/>
            </a:lvl1pPr>
          </a:lstStyle>
          <a:p>
            <a:pPr marL="228594" lvl="0" indent="-228594" algn="ctr" rtl="0"/>
            <a:r>
              <a:rPr lang="it-IT" noProof="0"/>
              <a:t>Inserisci immagine</a:t>
            </a: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5" y="1611383"/>
            <a:ext cx="9666515" cy="746847"/>
          </a:xfrm>
        </p:spPr>
        <p:txBody>
          <a:bodyPr rtlCol="0" anchor="t">
            <a:noAutofit/>
          </a:bodyPr>
          <a:lstStyle>
            <a:lvl1pPr>
              <a:defRPr sz="4800" spc="-15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Intestazione sezione 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5" y="2464426"/>
            <a:ext cx="9666515" cy="225703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Sottotitolo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96B1C3-7E55-E645-978F-522A37D9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8346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3B5051-4376-9D48-9A55-385C65DBF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FA2155-10B2-C24E-AA0E-4AE44AEDB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41CCA9-A76A-B143-B9A4-EBA9812E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10B0-C03A-0C43-BB90-9652F9E8B5E0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AFB32F-D75B-5449-A5BA-BED821339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41CAB4-FB0F-3547-9F70-382B4D3E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E0FD5-42F9-E44A-A640-F900D7C704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0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bi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597" y="5758123"/>
            <a:ext cx="769213" cy="374459"/>
          </a:xfrm>
        </p:spPr>
        <p:txBody>
          <a:bodyPr vert="horz" wrap="square" lIns="91438" tIns="45719" rIns="91438" bIns="45719" rtlCol="0" anchor="ctr">
            <a:spAutoFit/>
          </a:bodyPr>
          <a:lstStyle>
            <a:lvl1pPr>
              <a:defRPr lang="en-GB" sz="2000" spc="-60" dirty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it-IT" noProof="0" dirty="0"/>
              <a:t>LINK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7" y="1463041"/>
            <a:ext cx="8030935" cy="2637247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5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0" hasCustomPrompt="1"/>
          </p:nvPr>
        </p:nvSpPr>
        <p:spPr>
          <a:xfrm>
            <a:off x="1379990" y="5751582"/>
            <a:ext cx="476250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1C6FD"/>
                </a:solidFill>
              </a:defRPr>
            </a:lvl1pPr>
          </a:lstStyle>
          <a:p>
            <a:pPr lvl="0"/>
            <a:r>
              <a:rPr lang="it-IT" dirty="0"/>
              <a:t>Tipologia titolo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1" hasCustomPrompt="1"/>
          </p:nvPr>
        </p:nvSpPr>
        <p:spPr>
          <a:xfrm>
            <a:off x="446317" y="493713"/>
            <a:ext cx="11183937" cy="538162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5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3" y="469803"/>
            <a:ext cx="11174187" cy="487311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r>
              <a:rPr lang="it-IT" noProof="0" dirty="0"/>
              <a:t>titolo</a:t>
            </a:r>
          </a:p>
        </p:txBody>
      </p:sp>
      <p:sp>
        <p:nvSpPr>
          <p:cNvPr id="9" name="Segnaposto testo 11"/>
          <p:cNvSpPr>
            <a:spLocks noGrp="1"/>
          </p:cNvSpPr>
          <p:nvPr>
            <p:ph type="body" sz="quarter" idx="10" hasCustomPrompt="1"/>
          </p:nvPr>
        </p:nvSpPr>
        <p:spPr>
          <a:xfrm>
            <a:off x="1352383" y="1324711"/>
            <a:ext cx="476250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1C6FD"/>
                </a:solidFill>
              </a:defRPr>
            </a:lvl1pPr>
          </a:lstStyle>
          <a:p>
            <a:pPr lvl="0"/>
            <a:r>
              <a:rPr lang="it-IT" dirty="0"/>
              <a:t>Tipologia titolo</a:t>
            </a:r>
          </a:p>
          <a:p>
            <a:pPr lvl="0"/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2" hasCustomPrompt="1"/>
          </p:nvPr>
        </p:nvSpPr>
        <p:spPr>
          <a:xfrm>
            <a:off x="446313" y="1324711"/>
            <a:ext cx="785872" cy="396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it-IT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87" y="5671572"/>
            <a:ext cx="732863" cy="374459"/>
          </a:xfrm>
        </p:spPr>
        <p:txBody>
          <a:bodyPr vert="horz" wrap="square" lIns="91438" tIns="45719" rIns="91438" bIns="45719" rtlCol="0" anchor="ctr">
            <a:spAutoFit/>
          </a:bodyPr>
          <a:lstStyle>
            <a:lvl1pPr>
              <a:defRPr lang="en-GB" sz="2000" spc="-60" dirty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it-IT" noProof="0" dirty="0"/>
              <a:t>LINK</a:t>
            </a:r>
          </a:p>
        </p:txBody>
      </p:sp>
      <p:sp>
        <p:nvSpPr>
          <p:cNvPr id="5" name="Segnaposto testo 11"/>
          <p:cNvSpPr>
            <a:spLocks noGrp="1"/>
          </p:cNvSpPr>
          <p:nvPr>
            <p:ph type="body" sz="quarter" idx="10" hasCustomPrompt="1"/>
          </p:nvPr>
        </p:nvSpPr>
        <p:spPr>
          <a:xfrm>
            <a:off x="1398066" y="5665031"/>
            <a:ext cx="476250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1C6FD"/>
                </a:solidFill>
              </a:defRPr>
            </a:lvl1pPr>
          </a:lstStyle>
          <a:p>
            <a:pPr lvl="0"/>
            <a:r>
              <a:rPr lang="it-IT" dirty="0"/>
              <a:t>Tipologia titolo</a:t>
            </a:r>
          </a:p>
        </p:txBody>
      </p:sp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metà pagina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38" tIns="45719" rIns="91438" bIns="45719" rtlCol="0" anchor="ctr" anchorCtr="1">
            <a:noAutofit/>
          </a:bodyPr>
          <a:lstStyle>
            <a:lvl1pPr marL="0" indent="0">
              <a:buNone/>
              <a:defRPr lang="en-GB" sz="1900"/>
            </a:lvl1pPr>
          </a:lstStyle>
          <a:p>
            <a:pPr marL="228594" lvl="0" indent="-228594" algn="ctr" rtl="0"/>
            <a:r>
              <a:rPr lang="it-IT" noProof="0"/>
              <a:t>Inserisci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5" y="511667"/>
            <a:ext cx="5170715" cy="487311"/>
          </a:xfrm>
        </p:spPr>
        <p:txBody>
          <a:bodyPr vert="horz" wrap="square" lIns="91438" tIns="45719" rIns="91438" bIns="45719" rtlCol="0" anchor="ctr">
            <a:spAutoFit/>
          </a:bodyPr>
          <a:lstStyle>
            <a:lvl1pPr>
              <a:defRPr lang="en-GB" sz="2800" spc="-60" dirty="0"/>
            </a:lvl1pPr>
          </a:lstStyle>
          <a:p>
            <a:pPr lvl="0" rtl="0"/>
            <a:r>
              <a:rPr lang="it-IT" noProof="0" dirty="0"/>
              <a:t>titolo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315" y="1659182"/>
            <a:ext cx="5045529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15" y="2306245"/>
            <a:ext cx="5075080" cy="3020285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5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Segnaposto testo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43754" y="5869476"/>
            <a:ext cx="476250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1C6FD"/>
                </a:solidFill>
              </a:defRPr>
            </a:lvl1pPr>
          </a:lstStyle>
          <a:p>
            <a:pPr lvl="0"/>
            <a:r>
              <a:rPr lang="it-IT" dirty="0"/>
              <a:t>Tipologia titolo</a:t>
            </a:r>
          </a:p>
        </p:txBody>
      </p:sp>
      <p:sp>
        <p:nvSpPr>
          <p:cNvPr id="14" name="Segnaposto testo 4"/>
          <p:cNvSpPr>
            <a:spLocks noGrp="1"/>
          </p:cNvSpPr>
          <p:nvPr>
            <p:ph type="body" sz="quarter" idx="12" hasCustomPrompt="1"/>
          </p:nvPr>
        </p:nvSpPr>
        <p:spPr>
          <a:xfrm>
            <a:off x="446315" y="5854476"/>
            <a:ext cx="851119" cy="396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it-IT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 bianco del 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5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7"/>
            <a:ext cx="4900387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3" y="1509627"/>
            <a:ext cx="4900387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90"/>
            <a:ext cx="4900387" cy="3068455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3" y="2156689"/>
            <a:ext cx="4900387" cy="3131955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3" y="552027"/>
            <a:ext cx="11174187" cy="487311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r>
              <a:rPr lang="it-IT" noProof="0" dirty="0"/>
              <a:t>titolo</a:t>
            </a:r>
          </a:p>
        </p:txBody>
      </p:sp>
      <p:sp>
        <p:nvSpPr>
          <p:cNvPr id="15" name="Segnaposto testo 11"/>
          <p:cNvSpPr>
            <a:spLocks noGrp="1"/>
          </p:cNvSpPr>
          <p:nvPr>
            <p:ph type="body" sz="quarter" idx="10" hasCustomPrompt="1"/>
          </p:nvPr>
        </p:nvSpPr>
        <p:spPr>
          <a:xfrm>
            <a:off x="1379398" y="5824243"/>
            <a:ext cx="476250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1C6FD"/>
                </a:solidFill>
              </a:defRPr>
            </a:lvl1pPr>
          </a:lstStyle>
          <a:p>
            <a:pPr lvl="0"/>
            <a:r>
              <a:rPr lang="it-IT" dirty="0"/>
              <a:t>Tipologia titolo</a:t>
            </a:r>
          </a:p>
          <a:p>
            <a:pPr lvl="0"/>
            <a:endParaRPr lang="it-IT" dirty="0"/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2" hasCustomPrompt="1"/>
          </p:nvPr>
        </p:nvSpPr>
        <p:spPr>
          <a:xfrm>
            <a:off x="446313" y="5809243"/>
            <a:ext cx="795009" cy="396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it-IT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7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38" tIns="45719" rIns="91438" bIns="45719" rtlCol="0" anchor="ctr" anchorCtr="1">
            <a:noAutofit/>
          </a:bodyPr>
          <a:lstStyle>
            <a:lvl1pPr marL="0" indent="0">
              <a:buNone/>
              <a:defRPr lang="en-GB" sz="1900"/>
            </a:lvl1pPr>
          </a:lstStyle>
          <a:p>
            <a:pPr marL="228594" lvl="0" indent="-228594" algn="ctr" rtl="0"/>
            <a:r>
              <a:rPr lang="it-IT" noProof="0"/>
              <a:t>Inserisci 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3" y="3802066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13" y="4294303"/>
            <a:ext cx="9784080" cy="767555"/>
          </a:xfrm>
        </p:spPr>
        <p:txBody>
          <a:bodyPr rtlCol="0">
            <a:no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5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Segnaposto testo 11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03" y="5752583"/>
            <a:ext cx="476250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1C6FD"/>
                </a:solidFill>
              </a:defRPr>
            </a:lvl1pPr>
          </a:lstStyle>
          <a:p>
            <a:pPr lvl="0"/>
            <a:r>
              <a:rPr lang="it-IT" dirty="0"/>
              <a:t>Tipologia titolo</a:t>
            </a:r>
          </a:p>
        </p:txBody>
      </p:sp>
      <p:sp>
        <p:nvSpPr>
          <p:cNvPr id="13" name="Titolo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3" y="552027"/>
            <a:ext cx="11174187" cy="487311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r>
              <a:rPr lang="it-IT" noProof="0" dirty="0"/>
              <a:t>titolo</a:t>
            </a:r>
          </a:p>
        </p:txBody>
      </p:sp>
      <p:sp>
        <p:nvSpPr>
          <p:cNvPr id="14" name="Segnaposto testo 4"/>
          <p:cNvSpPr>
            <a:spLocks noGrp="1"/>
          </p:cNvSpPr>
          <p:nvPr>
            <p:ph type="body" sz="quarter" idx="12" hasCustomPrompt="1"/>
          </p:nvPr>
        </p:nvSpPr>
        <p:spPr>
          <a:xfrm>
            <a:off x="446313" y="5737583"/>
            <a:ext cx="805437" cy="396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it-IT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re sezi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5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7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38" tIns="45719" rIns="91438" bIns="45719" rtlCol="0" anchor="ctr" anchorCtr="1">
            <a:noAutofit/>
          </a:bodyPr>
          <a:lstStyle>
            <a:lvl1pPr marL="0" indent="0">
              <a:buNone/>
              <a:defRPr lang="en-GB" sz="1900"/>
            </a:lvl1pPr>
          </a:lstStyle>
          <a:p>
            <a:pPr marL="228594" lvl="0" indent="-228594" algn="ctr" rtl="0"/>
            <a:r>
              <a:rPr lang="it-IT" noProof="0"/>
              <a:t>Inserisci 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313" y="3802066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8" y="3802066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9739" y="3802066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13" y="4294303"/>
            <a:ext cx="2820761" cy="1496899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8" y="4294303"/>
            <a:ext cx="2820761" cy="1496899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99739" y="4294303"/>
            <a:ext cx="2820761" cy="1496899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8" name="Segnaposto testo 11"/>
          <p:cNvSpPr>
            <a:spLocks noGrp="1"/>
          </p:cNvSpPr>
          <p:nvPr>
            <p:ph type="body" sz="quarter" idx="10" hasCustomPrompt="1"/>
          </p:nvPr>
        </p:nvSpPr>
        <p:spPr>
          <a:xfrm>
            <a:off x="1397610" y="5851203"/>
            <a:ext cx="476250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01C6FD"/>
                </a:solidFill>
              </a:defRPr>
            </a:lvl1pPr>
          </a:lstStyle>
          <a:p>
            <a:pPr lvl="0"/>
            <a:r>
              <a:rPr lang="it-IT" dirty="0"/>
              <a:t>Tipologia titolo</a:t>
            </a:r>
          </a:p>
        </p:txBody>
      </p:sp>
      <p:sp>
        <p:nvSpPr>
          <p:cNvPr id="15" name="Titolo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3" y="552027"/>
            <a:ext cx="11174187" cy="487311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r>
              <a:rPr lang="it-IT" noProof="0" dirty="0"/>
              <a:t>titolo</a:t>
            </a:r>
          </a:p>
        </p:txBody>
      </p:sp>
      <p:sp>
        <p:nvSpPr>
          <p:cNvPr id="16" name="Segnaposto testo 4"/>
          <p:cNvSpPr>
            <a:spLocks noGrp="1"/>
          </p:cNvSpPr>
          <p:nvPr>
            <p:ph type="body" sz="quarter" idx="12" hasCustomPrompt="1"/>
          </p:nvPr>
        </p:nvSpPr>
        <p:spPr>
          <a:xfrm>
            <a:off x="446313" y="5836203"/>
            <a:ext cx="814574" cy="396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it-IT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bi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4893" y="1463041"/>
            <a:ext cx="10866922" cy="2637247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accent2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accent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accent2"/>
              </a:buCl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5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1" hasCustomPrompt="1"/>
          </p:nvPr>
        </p:nvSpPr>
        <p:spPr>
          <a:xfrm>
            <a:off x="644894" y="493713"/>
            <a:ext cx="10866922" cy="53816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3FE9BF30-F422-6D4C-8E5B-9075C1F96125}"/>
              </a:ext>
            </a:extLst>
          </p:cNvPr>
          <p:cNvSpPr/>
          <p:nvPr userDrawn="1"/>
        </p:nvSpPr>
        <p:spPr>
          <a:xfrm>
            <a:off x="446316" y="365760"/>
            <a:ext cx="11299367" cy="5650029"/>
          </a:xfrm>
          <a:prstGeom prst="frame">
            <a:avLst>
              <a:gd name="adj1" fmla="val 18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6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47" y="555617"/>
            <a:ext cx="11174187" cy="480129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/>
          <a:p>
            <a:pPr lvl="0"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47" y="1253331"/>
            <a:ext cx="11174187" cy="477009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18" name="Numero diapositiva"/>
          <p:cNvSpPr txBox="1">
            <a:spLocks/>
          </p:cNvSpPr>
          <p:nvPr userDrawn="1"/>
        </p:nvSpPr>
        <p:spPr>
          <a:xfrm>
            <a:off x="12252069" y="12915900"/>
            <a:ext cx="184662" cy="492434"/>
          </a:xfrm>
          <a:prstGeom prst="rect">
            <a:avLst/>
          </a:prstGeom>
          <a:ln w="25400">
            <a:miter lim="400000"/>
          </a:ln>
        </p:spPr>
        <p:txBody>
          <a:bodyPr wrap="none" lIns="91438" tIns="91436" rIns="91438" bIns="91436">
            <a:spAutoFit/>
          </a:bodyPr>
          <a:lstStyle>
            <a:defPPr rtl="0">
              <a:defRPr lang="x-none"/>
            </a:defPPr>
            <a:lvl1pPr marL="0" algn="ctr" defTabSz="9144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  <p:sp>
        <p:nvSpPr>
          <p:cNvPr id="4" name="CasellaDiTesto 3"/>
          <p:cNvSpPr txBox="1"/>
          <p:nvPr userDrawn="1"/>
        </p:nvSpPr>
        <p:spPr>
          <a:xfrm>
            <a:off x="3150657" y="6435195"/>
            <a:ext cx="184662" cy="38471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endParaRPr lang="it-IT" dirty="0"/>
          </a:p>
        </p:txBody>
      </p:sp>
      <p:sp>
        <p:nvSpPr>
          <p:cNvPr id="50" name="Connettore 1 6"/>
          <p:cNvSpPr/>
          <p:nvPr/>
        </p:nvSpPr>
        <p:spPr>
          <a:xfrm flipV="1">
            <a:off x="1301253" y="6550788"/>
            <a:ext cx="9374421" cy="18273"/>
          </a:xfrm>
          <a:prstGeom prst="line">
            <a:avLst/>
          </a:prstGeom>
          <a:ln w="63500" cap="rnd">
            <a:solidFill>
              <a:srgbClr val="FFC000"/>
            </a:solidFill>
            <a:custDash>
              <a:ds d="100000" sp="200000"/>
            </a:custDash>
          </a:ln>
        </p:spPr>
        <p:txBody>
          <a:bodyPr lIns="91438" tIns="91436" rIns="91438" bIns="91436"/>
          <a:lstStyle/>
          <a:p>
            <a:endParaRPr dirty="0"/>
          </a:p>
        </p:txBody>
      </p:sp>
      <p:sp>
        <p:nvSpPr>
          <p:cNvPr id="51" name="Didascalia"/>
          <p:cNvSpPr/>
          <p:nvPr/>
        </p:nvSpPr>
        <p:spPr>
          <a:xfrm flipH="1">
            <a:off x="446313" y="6302219"/>
            <a:ext cx="2028449" cy="49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0" y="0"/>
                </a:moveTo>
                <a:cubicBezTo>
                  <a:pt x="4003" y="0"/>
                  <a:pt x="3600" y="484"/>
                  <a:pt x="3600" y="1080"/>
                </a:cubicBezTo>
                <a:lnTo>
                  <a:pt x="3600" y="8640"/>
                </a:lnTo>
                <a:lnTo>
                  <a:pt x="0" y="10800"/>
                </a:lnTo>
                <a:lnTo>
                  <a:pt x="3600" y="12960"/>
                </a:lnTo>
                <a:lnTo>
                  <a:pt x="3600" y="20520"/>
                </a:lnTo>
                <a:cubicBezTo>
                  <a:pt x="3600" y="21116"/>
                  <a:pt x="4003" y="21600"/>
                  <a:pt x="4500" y="21600"/>
                </a:cubicBezTo>
                <a:lnTo>
                  <a:pt x="20700" y="21600"/>
                </a:lnTo>
                <a:cubicBezTo>
                  <a:pt x="21197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197" y="0"/>
                  <a:pt x="20700" y="0"/>
                </a:cubicBezTo>
                <a:lnTo>
                  <a:pt x="4500" y="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91438" tIns="91436" rIns="91438" bIns="91436" anchor="ctr"/>
          <a:lstStyle/>
          <a:p>
            <a:endParaRPr/>
          </a:p>
        </p:txBody>
      </p:sp>
      <p:sp>
        <p:nvSpPr>
          <p:cNvPr id="55" name="Cerchio"/>
          <p:cNvSpPr/>
          <p:nvPr userDrawn="1"/>
        </p:nvSpPr>
        <p:spPr>
          <a:xfrm>
            <a:off x="5851149" y="6277531"/>
            <a:ext cx="497136" cy="497138"/>
          </a:xfrm>
          <a:prstGeom prst="ellipse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91438" tIns="91436" rIns="91438" bIns="91436" anchor="ctr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7" name="CasellaDiTesto 56"/>
          <p:cNvSpPr txBox="1"/>
          <p:nvPr userDrawn="1"/>
        </p:nvSpPr>
        <p:spPr>
          <a:xfrm>
            <a:off x="5868534" y="6369726"/>
            <a:ext cx="45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CA92620-12B4-F54F-AF74-56224A251F64}" type="slidenum">
              <a:rPr lang="it-IT" sz="1200" smtClean="0"/>
              <a:pPr algn="ctr"/>
              <a:t>‹N›</a:t>
            </a:fld>
            <a:endParaRPr lang="it-IT" sz="1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57E0F1-490E-FD44-AC9C-CCF6A09636FB}"/>
              </a:ext>
            </a:extLst>
          </p:cNvPr>
          <p:cNvSpPr txBox="1"/>
          <p:nvPr userDrawn="1"/>
        </p:nvSpPr>
        <p:spPr>
          <a:xfrm>
            <a:off x="501289" y="6442870"/>
            <a:ext cx="1611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Rivoluzione russa</a:t>
            </a:r>
            <a:endParaRPr lang="it-IT" sz="8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2" name="ELS-logo.jpg">
            <a:extLst>
              <a:ext uri="{FF2B5EF4-FFF2-40B4-BE49-F238E27FC236}">
                <a16:creationId xmlns:a16="http://schemas.microsoft.com/office/drawing/2014/main" id="{8269737D-5B8C-A148-BA6C-B5168E255F0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9924706" y="6252848"/>
            <a:ext cx="1789175" cy="5459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50" r:id="rId2"/>
    <p:sldLayoutId id="2147483668" r:id="rId3"/>
    <p:sldLayoutId id="2147483665" r:id="rId4"/>
    <p:sldLayoutId id="2147483667" r:id="rId5"/>
    <p:sldLayoutId id="2147483666" r:id="rId6"/>
    <p:sldLayoutId id="2147483664" r:id="rId7"/>
    <p:sldLayoutId id="2147483663" r:id="rId8"/>
    <p:sldLayoutId id="2147483674" r:id="rId9"/>
    <p:sldLayoutId id="2147483673" r:id="rId10"/>
    <p:sldLayoutId id="2147483649" r:id="rId11"/>
    <p:sldLayoutId id="2147483651" r:id="rId12"/>
    <p:sldLayoutId id="2147483672" r:id="rId13"/>
    <p:sldLayoutId id="2147483675" r:id="rId1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GB" sz="28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://www2.edu.lascuola.it/edizioni-digitali/GuidaStudioStoria2017/vol5/immagini%20gallery%20cartine/080_rivoluzione-1905/delivery/index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www2.edu.lascuola.it/edizioni-digitali/IlNuovoMillennium/vol3/video/M3U5.mp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://www2.edu.lascuola.it/edizioni-digitali/Storia%20e%20storie%20dimenticate3/ImmaginiGalleryCartine/GuerraCivilePropagandaSovietica/delivery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://www2.edu.lascuola.it/edizioni-digitali/Storia%20e%20storie%20dimenticate3/ImmaginiGalleryCartine/CelebrazioneURSS/delivery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://www2.edu.lascuola.it/edizioni-digitali/IlNuovoMillennium/vol3/video/M3U5b.mp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www2.edu.lascuola.it/edizioni-digitali/IlNuovoMillennium/vol3/cartine/gulag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2.edu.lascuola.it/edizioni-digitali/Storia%20e%20storie%20dimenticate3/ImmaginiGalleryCartine/ConfiniRussiazarista/delivery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2.edu.lascuola.it/edizioni-digitali/Storia%20e%20storie%20dimenticate3/Approfondimenti_Documenti/P1_UNITA_5_-_IL_TERRORIS21/P1_UNITA_5_-_IL_TERRORIS21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reenshot, disegnando&#10;&#10;Descrizione generata automaticamente">
            <a:extLst>
              <a:ext uri="{FF2B5EF4-FFF2-40B4-BE49-F238E27FC236}">
                <a16:creationId xmlns:a16="http://schemas.microsoft.com/office/drawing/2014/main" id="{631B8C88-9FEB-A84E-A20E-B3A5AD2A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1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3F3C0D-FA4C-EA49-98DF-1DDEE18D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52880"/>
            <a:ext cx="6787603" cy="312928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1905, in seguito alla guerra contro il Giappone,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la Russia visse una grave </a:t>
            </a:r>
            <a:r>
              <a:rPr lang="it-IT" sz="2000" b="1" dirty="0">
                <a:solidFill>
                  <a:schemeClr val="tx1"/>
                </a:solidFill>
              </a:rPr>
              <a:t>crisi</a:t>
            </a:r>
            <a:r>
              <a:rPr lang="it-IT" sz="20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La guerra peggiorò le già misere condizioni di vita del proletariato e dei contadini.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</a:t>
            </a:r>
            <a:r>
              <a:rPr lang="it-IT" sz="2000" b="1" dirty="0">
                <a:solidFill>
                  <a:schemeClr val="tx1"/>
                </a:solidFill>
              </a:rPr>
              <a:t>9 gennaio 1905</a:t>
            </a:r>
            <a:r>
              <a:rPr lang="it-IT" sz="2000" dirty="0">
                <a:solidFill>
                  <a:schemeClr val="tx1"/>
                </a:solidFill>
              </a:rPr>
              <a:t>, circa 140 000 persone raggiunsero il </a:t>
            </a:r>
            <a:r>
              <a:rPr lang="it-IT" sz="2000" b="1" dirty="0">
                <a:solidFill>
                  <a:schemeClr val="tx1"/>
                </a:solidFill>
              </a:rPr>
              <a:t>Palazzo d’Inverno</a:t>
            </a:r>
            <a:r>
              <a:rPr lang="it-IT" sz="2000" dirty="0">
                <a:solidFill>
                  <a:schemeClr val="tx1"/>
                </a:solidFill>
              </a:rPr>
              <a:t>, residenza dello zar.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Si trattava di una pacifica processione, ma l’esercito aprì il fuoco sui manifestanti.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Questa giornata passò alla storia come la </a:t>
            </a:r>
            <a:r>
              <a:rPr lang="it-IT" sz="2000" b="1" dirty="0">
                <a:solidFill>
                  <a:schemeClr val="tx1"/>
                </a:solidFill>
              </a:rPr>
              <a:t>domenica di sangue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C9DEE1-3AFD-4148-BD5A-7211207A1C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RIVOLUZIONE DEL 1905 – 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6F65C3D-AB82-5249-A015-5E4C8FE1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635" y="571500"/>
            <a:ext cx="3559865" cy="563626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8676124-3A38-8D48-B768-CC71ADE09A88}"/>
              </a:ext>
            </a:extLst>
          </p:cNvPr>
          <p:cNvSpPr/>
          <p:nvPr/>
        </p:nvSpPr>
        <p:spPr>
          <a:xfrm>
            <a:off x="5955046" y="5717956"/>
            <a:ext cx="1949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Vladimir </a:t>
            </a:r>
            <a:r>
              <a:rPr lang="it-IT" sz="1200" dirty="0" err="1">
                <a:latin typeface="Century Gothic" panose="020B0502020202020204" pitchFamily="34" charset="0"/>
              </a:rPr>
              <a:t>Makovsky</a:t>
            </a:r>
            <a:r>
              <a:rPr lang="it-IT" sz="1200" dirty="0">
                <a:latin typeface="Century Gothic" panose="020B0502020202020204" pitchFamily="34" charset="0"/>
              </a:rPr>
              <a:t>,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i="1" dirty="0">
                <a:latin typeface="Century Gothic" panose="020B0502020202020204" pitchFamily="34" charset="0"/>
              </a:rPr>
              <a:t>Il 9 gennaio 1905</a:t>
            </a:r>
            <a:r>
              <a:rPr lang="it-IT" sz="1200" dirty="0">
                <a:latin typeface="Century Gothic" panose="020B0502020202020204" pitchFamily="34" charset="0"/>
              </a:rPr>
              <a:t>, particolare.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46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3F3C0D-FA4C-EA49-98DF-1DDEE18D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8" y="1442720"/>
            <a:ext cx="5513048" cy="381508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La sanguinosa repressione causò </a:t>
            </a:r>
            <a:r>
              <a:rPr lang="it-IT" sz="2000" b="1" dirty="0">
                <a:solidFill>
                  <a:schemeClr val="tx1"/>
                </a:solidFill>
              </a:rPr>
              <a:t>scioperi </a:t>
            </a:r>
            <a:r>
              <a:rPr lang="it-IT" sz="2000" dirty="0">
                <a:solidFill>
                  <a:schemeClr val="tx1"/>
                </a:solidFill>
              </a:rPr>
              <a:t>e</a:t>
            </a:r>
            <a:r>
              <a:rPr lang="it-IT" sz="2000" b="1" dirty="0">
                <a:solidFill>
                  <a:schemeClr val="tx1"/>
                </a:solidFill>
              </a:rPr>
              <a:t> rivolte</a:t>
            </a:r>
            <a:r>
              <a:rPr lang="it-IT" sz="2000" dirty="0">
                <a:solidFill>
                  <a:schemeClr val="tx1"/>
                </a:solidFill>
              </a:rPr>
              <a:t> in tutto il Paese. Intimorito dagli avvenimenti, lo zar Nicola II concesse l’elezione di un Parlamento, la </a:t>
            </a:r>
            <a:r>
              <a:rPr lang="it-IT" sz="2000" b="1" dirty="0">
                <a:solidFill>
                  <a:schemeClr val="tx1"/>
                </a:solidFill>
              </a:rPr>
              <a:t>Duma</a:t>
            </a:r>
            <a:r>
              <a:rPr lang="it-IT" sz="2000" dirty="0">
                <a:solidFill>
                  <a:schemeClr val="tx1"/>
                </a:solidFill>
              </a:rPr>
              <a:t>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ma intanto la protesta si allargò.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movimento di rivolta raggiunse il culmine in ottobre. A San Pietroburgo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si ebbe uno sciopero generale e venne creato il primo </a:t>
            </a:r>
            <a:r>
              <a:rPr lang="it-IT" sz="2000" b="1" dirty="0">
                <a:solidFill>
                  <a:schemeClr val="tx1"/>
                </a:solidFill>
              </a:rPr>
              <a:t>soviet</a:t>
            </a:r>
            <a:r>
              <a:rPr lang="it-IT" sz="2000" dirty="0">
                <a:solidFill>
                  <a:schemeClr val="tx1"/>
                </a:solidFill>
              </a:rPr>
              <a:t> dei lavoratori, capeggiato dal menscevico </a:t>
            </a:r>
            <a:r>
              <a:rPr lang="it-IT" sz="2000" b="1" dirty="0">
                <a:solidFill>
                  <a:schemeClr val="tx1"/>
                </a:solidFill>
              </a:rPr>
              <a:t>Trockij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C9DEE1-3AFD-4148-BD5A-7211207A1C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RIVOLUZIONE DEL 1905 – 2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A38A554-51F5-964C-99A0-81E3B81A334D}"/>
              </a:ext>
            </a:extLst>
          </p:cNvPr>
          <p:cNvSpPr txBox="1">
            <a:spLocks/>
          </p:cNvSpPr>
          <p:nvPr/>
        </p:nvSpPr>
        <p:spPr>
          <a:xfrm>
            <a:off x="475254" y="5952993"/>
            <a:ext cx="603497" cy="338552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1600" dirty="0"/>
              <a:t>LINK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551C47D7-FCEF-8A4A-8C77-2F71B861FDA7}"/>
              </a:ext>
            </a:extLst>
          </p:cNvPr>
          <p:cNvSpPr txBox="1">
            <a:spLocks/>
          </p:cNvSpPr>
          <p:nvPr/>
        </p:nvSpPr>
        <p:spPr>
          <a:xfrm>
            <a:off x="977413" y="5950416"/>
            <a:ext cx="5118587" cy="33980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CARTA La rivoluzione del 1905</a:t>
            </a:r>
            <a:endParaRPr lang="it-IT" sz="1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4773487-1674-2A4F-9254-50C55F7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534254" cy="36576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3022DAD-8150-1843-8EDF-9FD8887E6EAB}"/>
              </a:ext>
            </a:extLst>
          </p:cNvPr>
          <p:cNvSpPr/>
          <p:nvPr/>
        </p:nvSpPr>
        <p:spPr>
          <a:xfrm>
            <a:off x="5996244" y="5340601"/>
            <a:ext cx="5624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entury Gothic" panose="020B0502020202020204" pitchFamily="34" charset="0"/>
              </a:rPr>
              <a:t>Dimostrazione del 17 ottobre 1905 (1907). San Pietroburgo, Museo Russo.</a:t>
            </a:r>
            <a:endParaRPr lang="it-IT" sz="1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71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6D95E2-F4FE-6F46-AC26-B5569EB4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1"/>
            <a:ext cx="7041603" cy="348487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Con la prima guerra mondiale la situazione precipitò. Le condizioni della popolazione si fecero drammatiche e si scatenò una nuova ondata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di </a:t>
            </a:r>
            <a:r>
              <a:rPr lang="it-IT" sz="2000" b="1" dirty="0">
                <a:solidFill>
                  <a:schemeClr val="tx1"/>
                </a:solidFill>
              </a:rPr>
              <a:t>scioperi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</a:t>
            </a:r>
            <a:r>
              <a:rPr lang="it-IT" sz="2000" b="1" dirty="0">
                <a:solidFill>
                  <a:schemeClr val="tx1"/>
                </a:solidFill>
              </a:rPr>
              <a:t>23 febbraio 1917 </a:t>
            </a:r>
            <a:r>
              <a:rPr lang="it-IT" sz="2000" dirty="0">
                <a:solidFill>
                  <a:schemeClr val="tx1"/>
                </a:solidFill>
              </a:rPr>
              <a:t>gli operai di </a:t>
            </a:r>
            <a:r>
              <a:rPr lang="it-IT" sz="2000" dirty="0" err="1">
                <a:solidFill>
                  <a:schemeClr val="tx1"/>
                </a:solidFill>
              </a:rPr>
              <a:t>Pietrogrado</a:t>
            </a:r>
            <a:r>
              <a:rPr lang="it-IT" sz="2000" dirty="0">
                <a:solidFill>
                  <a:schemeClr val="tx1"/>
                </a:solidFill>
              </a:rPr>
              <a:t> insorsero in massa. Iniziava la </a:t>
            </a:r>
            <a:r>
              <a:rPr lang="it-IT" sz="2000" b="1" dirty="0">
                <a:solidFill>
                  <a:schemeClr val="tx1"/>
                </a:solidFill>
              </a:rPr>
              <a:t>rivoluzione di febbraio</a:t>
            </a:r>
            <a:r>
              <a:rPr lang="it-IT" sz="2000" dirty="0">
                <a:solidFill>
                  <a:schemeClr val="tx1"/>
                </a:solidFill>
              </a:rPr>
              <a:t>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che si estese fino a coinvolgere anche Mosca.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Lo zar </a:t>
            </a:r>
            <a:r>
              <a:rPr lang="it-IT" sz="2000" b="1" dirty="0">
                <a:solidFill>
                  <a:schemeClr val="tx1"/>
                </a:solidFill>
              </a:rPr>
              <a:t>Nicola II </a:t>
            </a:r>
            <a:r>
              <a:rPr lang="it-IT" sz="2000" dirty="0">
                <a:solidFill>
                  <a:schemeClr val="tx1"/>
                </a:solidFill>
              </a:rPr>
              <a:t>il 2 marzo 1917 fu costretto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ad abdicare e così nacque la </a:t>
            </a:r>
            <a:r>
              <a:rPr lang="it-IT" sz="2000" b="1" dirty="0">
                <a:solidFill>
                  <a:schemeClr val="tx1"/>
                </a:solidFill>
              </a:rPr>
              <a:t>Repubblica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1B2882-3560-8B41-B492-FE25C2C0BE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RIVOLUZIONE DI FEBBRAIO 1917 – 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58AFB1D-E677-5C4A-B1F8-EDBD833D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640" y="571500"/>
            <a:ext cx="3969614" cy="563626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22DEC80-5E6A-154F-A09D-98AD38EE9CBF}"/>
              </a:ext>
            </a:extLst>
          </p:cNvPr>
          <p:cNvSpPr/>
          <p:nvPr/>
        </p:nvSpPr>
        <p:spPr>
          <a:xfrm>
            <a:off x="5354320" y="5824835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Lo zar Nicola II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in una fotografia del 1912.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0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6D95E2-F4FE-6F46-AC26-B5569EB4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259841"/>
            <a:ext cx="7580083" cy="440943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Si formarono due centri di potere: un </a:t>
            </a:r>
            <a:r>
              <a:rPr lang="it-IT" sz="2000" b="1" dirty="0">
                <a:solidFill>
                  <a:schemeClr val="tx1"/>
                </a:solidFill>
              </a:rPr>
              <a:t>governo provvisorio</a:t>
            </a:r>
            <a:r>
              <a:rPr lang="it-IT" sz="2000" dirty="0">
                <a:solidFill>
                  <a:schemeClr val="tx1"/>
                </a:solidFill>
              </a:rPr>
              <a:t>, appoggiato dai borghesi, e il </a:t>
            </a:r>
            <a:r>
              <a:rPr lang="it-IT" sz="2000" b="1" dirty="0">
                <a:solidFill>
                  <a:schemeClr val="tx1"/>
                </a:solidFill>
              </a:rPr>
              <a:t>soviet di </a:t>
            </a:r>
            <a:r>
              <a:rPr lang="it-IT" sz="2000" b="1" dirty="0" err="1">
                <a:solidFill>
                  <a:schemeClr val="tx1"/>
                </a:solidFill>
              </a:rPr>
              <a:t>Pietrogrado</a:t>
            </a:r>
            <a:r>
              <a:rPr lang="it-IT" sz="2000" dirty="0">
                <a:solidFill>
                  <a:schemeClr val="tx1"/>
                </a:solidFill>
              </a:rPr>
              <a:t>, dominato dai socialrivoluzionari e dai menscevichi.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Questo dualismo di poteri indebolì la Repubblica russa.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4 aprile 1917 Lenin presentò le </a:t>
            </a:r>
            <a:r>
              <a:rPr lang="it-IT" sz="2000" b="1" i="1" dirty="0">
                <a:solidFill>
                  <a:schemeClr val="tx1"/>
                </a:solidFill>
              </a:rPr>
              <a:t>Tesi di aprile</a:t>
            </a:r>
            <a:r>
              <a:rPr lang="it-IT" sz="2000" dirty="0">
                <a:solidFill>
                  <a:schemeClr val="tx1"/>
                </a:solidFill>
              </a:rPr>
              <a:t>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un documento che riassumeva le sue idee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sui compiti immediati del partito.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Le Tesi affermavano tre idee fondamentali: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tutto il </a:t>
            </a:r>
            <a:r>
              <a:rPr lang="it-IT" sz="2000" b="1" dirty="0">
                <a:solidFill>
                  <a:schemeClr val="tx1"/>
                </a:solidFill>
              </a:rPr>
              <a:t>potere ai soviet</a:t>
            </a:r>
            <a:r>
              <a:rPr lang="it-IT" sz="2000" dirty="0">
                <a:solidFill>
                  <a:schemeClr val="tx1"/>
                </a:solidFill>
              </a:rPr>
              <a:t>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la</a:t>
            </a:r>
            <a:r>
              <a:rPr lang="it-IT" sz="2000" b="1" dirty="0">
                <a:solidFill>
                  <a:schemeClr val="tx1"/>
                </a:solidFill>
              </a:rPr>
              <a:t> pace</a:t>
            </a:r>
            <a:r>
              <a:rPr lang="it-IT" sz="2000" dirty="0">
                <a:solidFill>
                  <a:schemeClr val="tx1"/>
                </a:solidFill>
              </a:rPr>
              <a:t>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la</a:t>
            </a:r>
            <a:r>
              <a:rPr lang="it-IT" sz="2000" b="1" dirty="0">
                <a:solidFill>
                  <a:schemeClr val="tx1"/>
                </a:solidFill>
              </a:rPr>
              <a:t> terra ai contadini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1B2882-3560-8B41-B492-FE25C2C0BE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RIVOLUZIONE DI FEBBRAIO 1917 – 2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69D28D2-8EBC-1E48-AD3C-C7E016BC2E87}"/>
              </a:ext>
            </a:extLst>
          </p:cNvPr>
          <p:cNvSpPr txBox="1">
            <a:spLocks/>
          </p:cNvSpPr>
          <p:nvPr/>
        </p:nvSpPr>
        <p:spPr>
          <a:xfrm>
            <a:off x="475254" y="5952993"/>
            <a:ext cx="603497" cy="338552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1600" dirty="0"/>
              <a:t>LINK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31EAA23B-42D8-6D4B-A831-33AB1F8443E5}"/>
              </a:ext>
            </a:extLst>
          </p:cNvPr>
          <p:cNvSpPr txBox="1">
            <a:spLocks/>
          </p:cNvSpPr>
          <p:nvPr/>
        </p:nvSpPr>
        <p:spPr>
          <a:xfrm>
            <a:off x="977413" y="5950416"/>
            <a:ext cx="5250667" cy="33980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Febbraio 1917 L’assalto ai palazzi del potere</a:t>
            </a:r>
            <a:endParaRPr lang="it-IT" sz="1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925FA7-BE3A-CF4C-BEF3-36FC047C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412" y="3084329"/>
            <a:ext cx="5007087" cy="320589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D9D34935-AED7-D542-AABA-224A899E398D}"/>
              </a:ext>
            </a:extLst>
          </p:cNvPr>
          <p:cNvSpPr/>
          <p:nvPr/>
        </p:nvSpPr>
        <p:spPr>
          <a:xfrm>
            <a:off x="9636035" y="2545760"/>
            <a:ext cx="2078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Il congresso dei soviet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di </a:t>
            </a:r>
            <a:r>
              <a:rPr lang="it-IT" sz="1200" dirty="0" err="1">
                <a:latin typeface="Century Gothic" panose="020B0502020202020204" pitchFamily="34" charset="0"/>
              </a:rPr>
              <a:t>Pietrogrado</a:t>
            </a:r>
            <a:r>
              <a:rPr lang="it-IT" sz="1200" dirty="0">
                <a:latin typeface="Century Gothic" panose="020B0502020202020204" pitchFamily="34" charset="0"/>
              </a:rPr>
              <a:t> nel 1917.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8D2EFD-36CF-5144-9539-2E2FA582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1"/>
            <a:ext cx="5781763" cy="422655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giugno del 1917 si svolse a </a:t>
            </a:r>
            <a:r>
              <a:rPr lang="it-IT" sz="2000" dirty="0" err="1">
                <a:solidFill>
                  <a:schemeClr val="tx1"/>
                </a:solidFill>
              </a:rPr>
              <a:t>Pietrogrado</a:t>
            </a:r>
            <a:r>
              <a:rPr lang="it-IT" sz="2000" dirty="0">
                <a:solidFill>
                  <a:schemeClr val="tx1"/>
                </a:solidFill>
              </a:rPr>
              <a:t> il </a:t>
            </a:r>
            <a:r>
              <a:rPr lang="it-IT" sz="2000" b="1" dirty="0">
                <a:solidFill>
                  <a:schemeClr val="tx1"/>
                </a:solidFill>
              </a:rPr>
              <a:t>I Congresso panrusso dei soviet</a:t>
            </a:r>
            <a:r>
              <a:rPr lang="it-IT" sz="2000" dirty="0">
                <a:solidFill>
                  <a:schemeClr val="tx1"/>
                </a:solidFill>
              </a:rPr>
              <a:t>, l’assemblea dei delegati dei soviet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di tutte le province della Russia.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Sul fronte della guerra, il governo provvisorio scatenò contro le forze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austro-tedesche una vigorosa offensiva che fallì rapidamente.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mese di luglio a </a:t>
            </a:r>
            <a:r>
              <a:rPr lang="it-IT" sz="2000" dirty="0" err="1">
                <a:solidFill>
                  <a:schemeClr val="tx1"/>
                </a:solidFill>
              </a:rPr>
              <a:t>Pietrogrado</a:t>
            </a:r>
            <a:r>
              <a:rPr lang="it-IT" sz="2000" dirty="0">
                <a:solidFill>
                  <a:schemeClr val="tx1"/>
                </a:solidFill>
              </a:rPr>
              <a:t> gli operai e i soldati scesero in piazza per impedire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la partenza per il fronte di alcuni reparti.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021F957-5314-D942-8658-3DDF832EB5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RIVOLUZIONE DI OTTOBRE 1917 – 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EB9BE5-71B0-8C4F-9A9A-F0F24B28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79" y="1596390"/>
            <a:ext cx="5402175" cy="350393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31998A0-04B5-7440-B94C-15EAC2468181}"/>
              </a:ext>
            </a:extLst>
          </p:cNvPr>
          <p:cNvSpPr/>
          <p:nvPr/>
        </p:nvSpPr>
        <p:spPr>
          <a:xfrm>
            <a:off x="6132717" y="5205532"/>
            <a:ext cx="5538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Un reparto delle Guardie Rosse a Mosca nell’ottobre 1917,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composto da uomini e donne.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8D2EFD-36CF-5144-9539-2E2FA582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1"/>
            <a:ext cx="5283923" cy="401319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mese di settembre, i bolscevichi conquistarono la maggioranza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nei soviet di </a:t>
            </a:r>
            <a:r>
              <a:rPr lang="it-IT" sz="2000" dirty="0" err="1">
                <a:solidFill>
                  <a:schemeClr val="tx1"/>
                </a:solidFill>
              </a:rPr>
              <a:t>Pietrogrado</a:t>
            </a:r>
            <a:r>
              <a:rPr lang="it-IT" sz="2000" dirty="0">
                <a:solidFill>
                  <a:schemeClr val="tx1"/>
                </a:solidFill>
              </a:rPr>
              <a:t> e Mosca.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</a:t>
            </a:r>
            <a:r>
              <a:rPr lang="it-IT" sz="2000" b="1" dirty="0">
                <a:solidFill>
                  <a:schemeClr val="tx1"/>
                </a:solidFill>
              </a:rPr>
              <a:t>24 ottobre 1917 </a:t>
            </a:r>
            <a:r>
              <a:rPr lang="it-IT" sz="2000" dirty="0">
                <a:solidFill>
                  <a:schemeClr val="tx1"/>
                </a:solidFill>
              </a:rPr>
              <a:t>la Guardia Rossa, senza spargimento di sangue,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occupò i punti strategici di </a:t>
            </a:r>
            <a:r>
              <a:rPr lang="it-IT" sz="2000" dirty="0" err="1">
                <a:solidFill>
                  <a:schemeClr val="tx1"/>
                </a:solidFill>
              </a:rPr>
              <a:t>Pietrogrado</a:t>
            </a:r>
            <a:r>
              <a:rPr lang="it-IT" sz="2000" dirty="0">
                <a:solidFill>
                  <a:schemeClr val="tx1"/>
                </a:solidFill>
              </a:rPr>
              <a:t>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e la sera del </a:t>
            </a:r>
            <a:r>
              <a:rPr lang="it-IT" sz="2000" b="1" dirty="0">
                <a:solidFill>
                  <a:schemeClr val="tx1"/>
                </a:solidFill>
              </a:rPr>
              <a:t>25 ottobre </a:t>
            </a:r>
            <a:r>
              <a:rPr lang="it-IT" sz="2000" dirty="0">
                <a:solidFill>
                  <a:schemeClr val="tx1"/>
                </a:solidFill>
              </a:rPr>
              <a:t>i rivoluzionari conquistarono il </a:t>
            </a:r>
            <a:r>
              <a:rPr lang="it-IT" sz="2000" b="1" dirty="0">
                <a:solidFill>
                  <a:schemeClr val="tx1"/>
                </a:solidFill>
              </a:rPr>
              <a:t>Palazzo d’Inverno</a:t>
            </a:r>
            <a:r>
              <a:rPr lang="it-IT" sz="20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La notte del 25 ottobre fu dichiarato aperto il </a:t>
            </a:r>
            <a:r>
              <a:rPr lang="it-IT" sz="2000" b="1" dirty="0">
                <a:solidFill>
                  <a:schemeClr val="tx1"/>
                </a:solidFill>
              </a:rPr>
              <a:t>II Congresso panrusso </a:t>
            </a:r>
            <a:br>
              <a:rPr lang="it-IT" sz="2000" b="1" dirty="0">
                <a:solidFill>
                  <a:schemeClr val="tx1"/>
                </a:solidFill>
              </a:rPr>
            </a:br>
            <a:r>
              <a:rPr lang="it-IT" sz="2000" b="1" dirty="0">
                <a:solidFill>
                  <a:schemeClr val="tx1"/>
                </a:solidFill>
              </a:rPr>
              <a:t>dei soviet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021F957-5314-D942-8658-3DDF832EB5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RIVOLUZIONE DI OTTOBRE 1917 – 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3973E3-ABE8-F948-866D-425D8CFC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570989"/>
            <a:ext cx="5778094" cy="463677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8C3AA5D-4CF2-E34B-B75D-977BA345119D}"/>
              </a:ext>
            </a:extLst>
          </p:cNvPr>
          <p:cNvSpPr txBox="1"/>
          <p:nvPr/>
        </p:nvSpPr>
        <p:spPr>
          <a:xfrm>
            <a:off x="3220720" y="5824835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L’assalto al Palazzo d’Inverno a </a:t>
            </a:r>
            <a:r>
              <a:rPr lang="it-IT" sz="1200" dirty="0" err="1"/>
              <a:t>Pietrogrado</a:t>
            </a:r>
            <a:r>
              <a:rPr lang="it-IT" sz="1200" dirty="0"/>
              <a:t>, ottobre 1917.</a:t>
            </a:r>
          </a:p>
        </p:txBody>
      </p:sp>
    </p:spTree>
    <p:extLst>
      <p:ext uri="{BB962C8B-B14F-4D97-AF65-F5344CB8AC3E}">
        <p14:creationId xmlns:p14="http://schemas.microsoft.com/office/powerpoint/2010/main" val="369980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F5275B-2187-D04C-B4F1-4B1C11A90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1"/>
            <a:ext cx="11183937" cy="393191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primo atto del Congresso dei soviet fu l’approvazione di due decreti: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il </a:t>
            </a:r>
            <a:r>
              <a:rPr lang="it-IT" sz="2000" b="1" dirty="0">
                <a:solidFill>
                  <a:schemeClr val="tx1"/>
                </a:solidFill>
              </a:rPr>
              <a:t>decreto sulla pace </a:t>
            </a:r>
            <a:r>
              <a:rPr lang="it-IT" sz="2000" dirty="0">
                <a:solidFill>
                  <a:schemeClr val="tx1"/>
                </a:solidFill>
              </a:rPr>
              <a:t>invitava i Paesi belligeranti a una pace immediata;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il </a:t>
            </a:r>
            <a:r>
              <a:rPr lang="it-IT" sz="2000" b="1" dirty="0">
                <a:solidFill>
                  <a:schemeClr val="tx1"/>
                </a:solidFill>
              </a:rPr>
              <a:t>decreto sulla terra </a:t>
            </a:r>
            <a:r>
              <a:rPr lang="it-IT" sz="2000" dirty="0">
                <a:solidFill>
                  <a:schemeClr val="tx1"/>
                </a:solidFill>
              </a:rPr>
              <a:t>aboliva la proprietà privata della terra e disponeva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di conseguenza la confisca delle grandi proprietà.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governo provvisorio doveva guidare la Russia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sino all’elezione di un’</a:t>
            </a:r>
            <a:r>
              <a:rPr lang="it-IT" sz="2000" b="1" dirty="0">
                <a:solidFill>
                  <a:schemeClr val="tx1"/>
                </a:solidFill>
              </a:rPr>
              <a:t>Assemblea Costituente</a:t>
            </a:r>
            <a:r>
              <a:rPr lang="it-IT" sz="20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</a:t>
            </a:r>
            <a:r>
              <a:rPr lang="it-IT" sz="2000" b="1" dirty="0">
                <a:solidFill>
                  <a:schemeClr val="tx1"/>
                </a:solidFill>
              </a:rPr>
              <a:t>12 novembre 1917 </a:t>
            </a:r>
            <a:r>
              <a:rPr lang="it-IT" sz="2000" dirty="0">
                <a:solidFill>
                  <a:schemeClr val="tx1"/>
                </a:solidFill>
              </a:rPr>
              <a:t>ebbero luogo le elezioni.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I risultati furono favorevoli ai socialrivoluzionari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e sfavorevoli ai bolscevichi. Lenin allora sciolse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l’Assemblea e proclamò la </a:t>
            </a:r>
            <a:r>
              <a:rPr lang="it-IT" sz="2000" b="1" dirty="0">
                <a:solidFill>
                  <a:schemeClr val="tx1"/>
                </a:solidFill>
              </a:rPr>
              <a:t>dittatura del proletariato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777E166-19BD-1F48-866E-0C56E1A319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DITTATURA DEL PROLETARIATO – 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5BC7D40-890C-FA46-B62B-AEB85B23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834640"/>
            <a:ext cx="4152900" cy="33909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B83EFFB-D7A7-FD4A-88FE-DB1748A96E3C}"/>
              </a:ext>
            </a:extLst>
          </p:cNvPr>
          <p:cNvSpPr/>
          <p:nvPr/>
        </p:nvSpPr>
        <p:spPr>
          <a:xfrm>
            <a:off x="4348480" y="5826126"/>
            <a:ext cx="2885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Manifesto antibolscevico in cui Lenin e Trockij sacrificano la Russia.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36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F5275B-2187-D04C-B4F1-4B1C11A90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1"/>
            <a:ext cx="4064723" cy="304799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Uno dei principali problemi da affrontare, per il nuovo governo della Russia,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era quello della guerra.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Vennero intavolate trattative di pace con i Tedeschi.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</a:t>
            </a:r>
            <a:r>
              <a:rPr lang="it-IT" sz="2000" b="1" dirty="0">
                <a:solidFill>
                  <a:schemeClr val="tx1"/>
                </a:solidFill>
              </a:rPr>
              <a:t>3 marzo 1918 </a:t>
            </a:r>
            <a:r>
              <a:rPr lang="it-IT" sz="2000" dirty="0">
                <a:solidFill>
                  <a:schemeClr val="tx1"/>
                </a:solidFill>
              </a:rPr>
              <a:t>a </a:t>
            </a:r>
            <a:r>
              <a:rPr lang="it-IT" sz="2000" b="1" dirty="0">
                <a:solidFill>
                  <a:schemeClr val="tx1"/>
                </a:solidFill>
              </a:rPr>
              <a:t>Brest-</a:t>
            </a:r>
            <a:r>
              <a:rPr lang="it-IT" sz="2000" b="1" dirty="0" err="1">
                <a:solidFill>
                  <a:schemeClr val="tx1"/>
                </a:solidFill>
              </a:rPr>
              <a:t>Litovsk</a:t>
            </a:r>
            <a:r>
              <a:rPr lang="it-IT" sz="2000" dirty="0">
                <a:solidFill>
                  <a:schemeClr val="tx1"/>
                </a:solidFill>
              </a:rPr>
              <a:t> venne firmata la pace.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777E166-19BD-1F48-866E-0C56E1A319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DITTATURA DEL PROLETARIATO – 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A7DF95-89A6-1647-83FC-6F87A840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52" y="1584960"/>
            <a:ext cx="6945202" cy="462026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B987BFE2-35DF-9149-AF50-88739FDCA7BB}"/>
              </a:ext>
            </a:extLst>
          </p:cNvPr>
          <p:cNvSpPr/>
          <p:nvPr/>
        </p:nvSpPr>
        <p:spPr>
          <a:xfrm>
            <a:off x="2255520" y="5455503"/>
            <a:ext cx="233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La firma del trattato di pace tra Tedeschi (a sinistra)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e bolscevichi (a destra)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a Brest-</a:t>
            </a:r>
            <a:r>
              <a:rPr lang="it-IT" sz="1200" dirty="0" err="1">
                <a:latin typeface="Century Gothic" panose="020B0502020202020204" pitchFamily="34" charset="0"/>
              </a:rPr>
              <a:t>Litovsk</a:t>
            </a:r>
            <a:r>
              <a:rPr lang="it-IT" sz="1200" dirty="0">
                <a:latin typeface="Century Gothic" panose="020B0502020202020204" pitchFamily="34" charset="0"/>
              </a:rPr>
              <a:t>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55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BABA97-4A92-5D42-84BF-75249A4F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310641"/>
            <a:ext cx="7336243" cy="457199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A partire dalla primavera del 1918 la repubblica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dei soviet dovette fronteggiare una duplice minaccia: l’intervento armato delle potenze occidentali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ai suoi confini e la guerra civile al suo interno.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 governi dell’Intesa volevano eliminare il governo bolscevico. Perciò truppe anglo-francesi e statunitensi sbarcarono prima nel Nord della Russia e poi sulle coste del Mar Nero e andarono ad appoggiare le </a:t>
            </a:r>
            <a:r>
              <a:rPr lang="it-IT" sz="2000" b="1" dirty="0">
                <a:solidFill>
                  <a:schemeClr val="tx1"/>
                </a:solidFill>
              </a:rPr>
              <a:t>armate bianche</a:t>
            </a:r>
            <a:r>
              <a:rPr lang="it-IT" sz="2000" dirty="0">
                <a:solidFill>
                  <a:schemeClr val="tx1"/>
                </a:solidFill>
              </a:rPr>
              <a:t>, cioè le forze controrivoluzionarie che si erano organizzate nel Paese. Contro di loro combatteva l’</a:t>
            </a:r>
            <a:r>
              <a:rPr lang="it-IT" sz="2000" b="1" dirty="0">
                <a:solidFill>
                  <a:schemeClr val="tx1"/>
                </a:solidFill>
              </a:rPr>
              <a:t>Armata Rossa</a:t>
            </a:r>
            <a:r>
              <a:rPr lang="it-IT" sz="2000" dirty="0">
                <a:solidFill>
                  <a:schemeClr val="tx1"/>
                </a:solidFill>
              </a:rPr>
              <a:t>, l’esercito bolscevico costituito nel febbraio 1918 per iniziativa di Trockij.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711F956-1694-EF40-B4AC-E7BCCEC2CF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GUERRA CIVILE – 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A055BD-520B-304B-9313-17F199E0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418" y="571500"/>
            <a:ext cx="3309836" cy="480686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8AB42356-C377-3045-A682-625F33889F41}"/>
              </a:ext>
            </a:extLst>
          </p:cNvPr>
          <p:cNvSpPr/>
          <p:nvPr/>
        </p:nvSpPr>
        <p:spPr>
          <a:xfrm>
            <a:off x="8229600" y="5456152"/>
            <a:ext cx="3390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Uno dei generali comandanti delle armate bianche, </a:t>
            </a:r>
            <a:r>
              <a:rPr lang="it-IT" sz="1200" dirty="0" err="1">
                <a:latin typeface="Century Gothic" panose="020B0502020202020204" pitchFamily="34" charset="0"/>
              </a:rPr>
              <a:t>Piotr</a:t>
            </a:r>
            <a:r>
              <a:rPr lang="it-IT" sz="1200" dirty="0">
                <a:latin typeface="Century Gothic" panose="020B0502020202020204" pitchFamily="34" charset="0"/>
              </a:rPr>
              <a:t> </a:t>
            </a:r>
            <a:r>
              <a:rPr lang="it-IT" sz="1200" dirty="0" err="1">
                <a:latin typeface="Century Gothic" panose="020B0502020202020204" pitchFamily="34" charset="0"/>
              </a:rPr>
              <a:t>Wrangel</a:t>
            </a:r>
            <a:r>
              <a:rPr lang="it-IT" sz="1200" dirty="0">
                <a:latin typeface="Century Gothic" panose="020B0502020202020204" pitchFamily="34" charset="0"/>
              </a:rPr>
              <a:t>, saluta le proprie truppe prima di fuggire a Istanbul,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alla fine della guerra civile.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1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BABA97-4A92-5D42-84BF-75249A4F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2"/>
            <a:ext cx="5019763" cy="2612924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La guerra civile fra i «rossi»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e i «bianchi» vide un susseguirsi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di atrocità da entrambe le parti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e costò complessivamente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3 milioni di morti.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Nell’estate del 1920 l’Armata Rossa conseguì la vittoria.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711F956-1694-EF40-B4AC-E7BCCEC2CF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GUERRA CIVILE – 2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6968147-6DF9-8A4A-8EFB-711A638B1F4A}"/>
              </a:ext>
            </a:extLst>
          </p:cNvPr>
          <p:cNvSpPr txBox="1">
            <a:spLocks/>
          </p:cNvSpPr>
          <p:nvPr/>
        </p:nvSpPr>
        <p:spPr>
          <a:xfrm>
            <a:off x="475254" y="5390785"/>
            <a:ext cx="603497" cy="338552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1600" dirty="0"/>
              <a:t>LINK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31D2998F-C552-374B-9D26-5B3FB064A269}"/>
              </a:ext>
            </a:extLst>
          </p:cNvPr>
          <p:cNvSpPr txBox="1">
            <a:spLocks/>
          </p:cNvSpPr>
          <p:nvPr/>
        </p:nvSpPr>
        <p:spPr>
          <a:xfrm>
            <a:off x="977414" y="5388208"/>
            <a:ext cx="4646460" cy="644844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IMMAGINE COMMENTATA </a:t>
            </a:r>
            <a:b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guerra civile nella propaganda sovietica</a:t>
            </a:r>
            <a:endParaRPr lang="it-IT" sz="1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92D59D-3619-0841-A57E-8BC43D317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873" y="571500"/>
            <a:ext cx="4376542" cy="565658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55AC7B07-672E-FD4E-94E4-F390983B978B}"/>
              </a:ext>
            </a:extLst>
          </p:cNvPr>
          <p:cNvSpPr/>
          <p:nvPr/>
        </p:nvSpPr>
        <p:spPr>
          <a:xfrm>
            <a:off x="10162975" y="5270837"/>
            <a:ext cx="1534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Manifesto celebrativo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del decimo anniversario della guerra civile russa.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74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99145" y="5083404"/>
            <a:ext cx="11021355" cy="590929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La Rivoluzione russa</a:t>
            </a:r>
            <a:endParaRPr lang="it-IT" i="1" dirty="0">
              <a:solidFill>
                <a:schemeClr val="tx1"/>
              </a:solidFill>
            </a:endParaRP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Lezione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6"/>
          </p:nvPr>
        </p:nvSpPr>
        <p:spPr>
          <a:xfrm>
            <a:off x="619243" y="5807820"/>
            <a:ext cx="5476758" cy="286150"/>
          </a:xfrm>
        </p:spPr>
        <p:txBody>
          <a:bodyPr>
            <a:normAutofit fontScale="92500" lnSpcReduction="10000"/>
          </a:bodyPr>
          <a:lstStyle/>
          <a:p>
            <a:r>
              <a:rPr lang="it-IT" altLang="it-IT" dirty="0"/>
              <a:t>Unità 4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3F0EF12B-5C62-FE4C-BE89-7EB2681A65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452563"/>
            <a:ext cx="5499100" cy="1078216"/>
          </a:xfrm>
        </p:spPr>
        <p:txBody>
          <a:bodyPr/>
          <a:lstStyle/>
          <a:p>
            <a:r>
              <a:rPr lang="it-IT" sz="2800" dirty="0"/>
              <a:t>ERODOTO MAGAZINE 5</a:t>
            </a:r>
          </a:p>
          <a:p>
            <a:r>
              <a:rPr lang="it-IT" sz="2000" b="0" dirty="0"/>
              <a:t>Corso di storia, cittadinanza e Costituzione</a:t>
            </a:r>
          </a:p>
        </p:txBody>
      </p:sp>
      <p:sp>
        <p:nvSpPr>
          <p:cNvPr id="12" name="Sottotitolo 9">
            <a:extLst>
              <a:ext uri="{FF2B5EF4-FFF2-40B4-BE49-F238E27FC236}">
                <a16:creationId xmlns:a16="http://schemas.microsoft.com/office/drawing/2014/main" id="{EC22A4F9-41DC-C941-9652-9A7BCC03E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867898"/>
            <a:ext cx="5473700" cy="360353"/>
          </a:xfrm>
        </p:spPr>
        <p:txBody>
          <a:bodyPr/>
          <a:lstStyle/>
          <a:p>
            <a:r>
              <a:rPr lang="it-IT" altLang="it-IT" dirty="0"/>
              <a:t>Gentile - </a:t>
            </a:r>
            <a:r>
              <a:rPr lang="it-IT" altLang="it-IT" dirty="0" err="1"/>
              <a:t>Ronga</a:t>
            </a:r>
            <a:r>
              <a:rPr lang="it-IT" altLang="it-IT" dirty="0"/>
              <a:t> - Rossi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2AA4CF3-D148-BC4B-8281-2A2101BC59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76356" y="279055"/>
            <a:ext cx="2747294" cy="371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1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779FCF-7CB0-254C-A377-2E6BDE2A2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310641"/>
            <a:ext cx="6289763" cy="437895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</a:t>
            </a:r>
            <a:r>
              <a:rPr lang="it-IT" sz="2000" b="1" dirty="0">
                <a:solidFill>
                  <a:schemeClr val="tx1"/>
                </a:solidFill>
              </a:rPr>
              <a:t>luglio 1918</a:t>
            </a:r>
            <a:r>
              <a:rPr lang="it-IT" sz="2000" dirty="0">
                <a:solidFill>
                  <a:schemeClr val="tx1"/>
                </a:solidFill>
              </a:rPr>
              <a:t>, entrò in vigore la </a:t>
            </a:r>
            <a:r>
              <a:rPr lang="it-IT" sz="2000" b="1" dirty="0">
                <a:solidFill>
                  <a:schemeClr val="tx1"/>
                </a:solidFill>
              </a:rPr>
              <a:t>prima Costituzione sovietica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La Costituzione prevedeva che il nuovo Stato diventasse una repubblica federale e che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a essa si aggregassero liberamente le eventuali repubbliche socialiste che si fossero formate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sia sul territorio dell’ex impero sia oltre confine.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Fra il 1920 e il 1922 alla Repubblica russa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si unirono le altre province.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Così, nel </a:t>
            </a:r>
            <a:r>
              <a:rPr lang="it-IT" sz="2000" b="1" dirty="0">
                <a:solidFill>
                  <a:schemeClr val="tx1"/>
                </a:solidFill>
              </a:rPr>
              <a:t>dicembre 1922</a:t>
            </a:r>
            <a:r>
              <a:rPr lang="it-IT" sz="2000" dirty="0">
                <a:solidFill>
                  <a:schemeClr val="tx1"/>
                </a:solidFill>
              </a:rPr>
              <a:t>, nacque l’</a:t>
            </a:r>
            <a:r>
              <a:rPr lang="it-IT" sz="2000" b="1" dirty="0">
                <a:solidFill>
                  <a:schemeClr val="tx1"/>
                </a:solidFill>
              </a:rPr>
              <a:t>Unione </a:t>
            </a:r>
            <a:br>
              <a:rPr lang="it-IT" sz="2000" b="1" dirty="0">
                <a:solidFill>
                  <a:schemeClr val="tx1"/>
                </a:solidFill>
              </a:rPr>
            </a:br>
            <a:r>
              <a:rPr lang="it-IT" sz="2000" b="1" dirty="0">
                <a:solidFill>
                  <a:schemeClr val="tx1"/>
                </a:solidFill>
              </a:rPr>
              <a:t>delle Repubbliche Socialiste Sovietiche </a:t>
            </a:r>
            <a:r>
              <a:rPr lang="it-IT" sz="2000" dirty="0">
                <a:solidFill>
                  <a:schemeClr val="tx1"/>
                </a:solidFill>
              </a:rPr>
              <a:t>(URSS).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A9E13C-FB47-9547-B820-DC0AACA7E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NASCITA DELL’URSS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B1D6938-68D2-AE4A-8F07-2D379D8434F6}"/>
              </a:ext>
            </a:extLst>
          </p:cNvPr>
          <p:cNvSpPr txBox="1">
            <a:spLocks/>
          </p:cNvSpPr>
          <p:nvPr/>
        </p:nvSpPr>
        <p:spPr>
          <a:xfrm>
            <a:off x="475254" y="5952993"/>
            <a:ext cx="603497" cy="338552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1600" dirty="0"/>
              <a:t>LINK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037F8328-D98E-4548-BF7F-25D1504BB1DA}"/>
              </a:ext>
            </a:extLst>
          </p:cNvPr>
          <p:cNvSpPr txBox="1">
            <a:spLocks/>
          </p:cNvSpPr>
          <p:nvPr/>
        </p:nvSpPr>
        <p:spPr>
          <a:xfrm>
            <a:off x="977413" y="5950416"/>
            <a:ext cx="7993867" cy="33980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IMMAGINE COMMENTATA La celebrazione trionfalistica della nascita dell’URSS</a:t>
            </a:r>
            <a:endParaRPr lang="it-IT" sz="1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256BF39-F4B1-9642-9074-62428015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913" y="571501"/>
            <a:ext cx="4021341" cy="51181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7F995129-66FF-1947-AFE7-E5E6C07DF684}"/>
              </a:ext>
            </a:extLst>
          </p:cNvPr>
          <p:cNvSpPr/>
          <p:nvPr/>
        </p:nvSpPr>
        <p:spPr>
          <a:xfrm>
            <a:off x="9916256" y="5825068"/>
            <a:ext cx="1795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Lenin in un manifesto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celebrativo sovietico.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52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1C18B6-B428-A84A-BD26-375653D9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399977"/>
            <a:ext cx="10642097" cy="478010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1917, quando i bolscevichi avevano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preso il potere, le condizioni economiche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della Russia erano pessime. Con il passare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dei mesi la situazione divenne disastrosa: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i contadini producevano per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l’autoconsumo e non rifornivano le città;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il governo non era in grado di riscuotere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tasse ed era costretto a stampare carta moneta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priva di qualsiasi valore, aumentando l’</a:t>
            </a:r>
            <a:r>
              <a:rPr lang="it-IT" sz="2000" b="1" dirty="0">
                <a:solidFill>
                  <a:schemeClr val="tx1"/>
                </a:solidFill>
              </a:rPr>
              <a:t>inflazione</a:t>
            </a:r>
            <a:r>
              <a:rPr lang="it-IT" sz="2000" dirty="0">
                <a:solidFill>
                  <a:schemeClr val="tx1"/>
                </a:solidFill>
              </a:rPr>
              <a:t>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il «</a:t>
            </a:r>
            <a:r>
              <a:rPr lang="it-IT" sz="2000" b="1" dirty="0">
                <a:solidFill>
                  <a:schemeClr val="tx1"/>
                </a:solidFill>
              </a:rPr>
              <a:t>controllo operaio</a:t>
            </a:r>
            <a:r>
              <a:rPr lang="it-IT" sz="2000" dirty="0">
                <a:solidFill>
                  <a:schemeClr val="tx1"/>
                </a:solidFill>
              </a:rPr>
              <a:t>» delle fabbriche era gestito in modo controproducente.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1918 il governo bolscevico attuò in campo economico il </a:t>
            </a:r>
            <a:r>
              <a:rPr lang="it-IT" sz="2000" b="1" dirty="0">
                <a:solidFill>
                  <a:schemeClr val="tx1"/>
                </a:solidFill>
              </a:rPr>
              <a:t>comunismo di guerra</a:t>
            </a:r>
            <a:r>
              <a:rPr lang="it-IT" sz="2000" dirty="0">
                <a:solidFill>
                  <a:schemeClr val="tx1"/>
                </a:solidFill>
              </a:rPr>
              <a:t>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una politica autoritaria che prevedeva il totale controllo dello Stato sull’economia.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41C58D6-26F3-1842-B39E-1647B2EA53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IL COMUNISMO DI GUERRA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128B6E-08B0-A446-B291-C50E031C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71500"/>
            <a:ext cx="5524499" cy="308331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AC63FE5-44E7-3845-99E8-A651FB17E256}"/>
              </a:ext>
            </a:extLst>
          </p:cNvPr>
          <p:cNvSpPr/>
          <p:nvPr/>
        </p:nvSpPr>
        <p:spPr>
          <a:xfrm>
            <a:off x="8861332" y="3819018"/>
            <a:ext cx="2842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Un funzionario del partito indottrina un gruppo di contadini </a:t>
            </a:r>
            <a:r>
              <a:rPr lang="it-IT" sz="1200" dirty="0" err="1">
                <a:latin typeface="Century Gothic" panose="020B0502020202020204" pitchFamily="34" charset="0"/>
              </a:rPr>
              <a:t>suL</a:t>
            </a:r>
            <a:r>
              <a:rPr lang="it-IT" sz="1200" dirty="0">
                <a:latin typeface="Century Gothic" panose="020B0502020202020204" pitchFamily="34" charset="0"/>
              </a:rPr>
              <a:t> principio della collettivizzazione.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62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68ACD6-2592-7F47-BC97-00D03E67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220301"/>
            <a:ext cx="9124403" cy="406399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marzo 1921 si tenne a Mosca il X Congresso del Partito comunista,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che vide la nascita della </a:t>
            </a:r>
            <a:r>
              <a:rPr lang="it-IT" sz="2000" b="1" dirty="0">
                <a:solidFill>
                  <a:schemeClr val="tx1"/>
                </a:solidFill>
              </a:rPr>
              <a:t>Nuova Politica Economica </a:t>
            </a:r>
            <a:r>
              <a:rPr lang="it-IT" sz="2000" dirty="0">
                <a:solidFill>
                  <a:schemeClr val="tx1"/>
                </a:solidFill>
              </a:rPr>
              <a:t>(</a:t>
            </a:r>
            <a:r>
              <a:rPr lang="it-IT" sz="2000" b="1" dirty="0">
                <a:solidFill>
                  <a:schemeClr val="tx1"/>
                </a:solidFill>
              </a:rPr>
              <a:t>NEP</a:t>
            </a:r>
            <a:r>
              <a:rPr lang="it-IT" sz="2000" dirty="0">
                <a:solidFill>
                  <a:schemeClr val="tx1"/>
                </a:solidFill>
              </a:rPr>
              <a:t>).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La NEP prevedeva: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la possibilità per i contadini di coltivare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la terra per le loro necessità e di vendere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le eccedenze, dopo aver consegnato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allo Stato una parte del raccolto;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la legalizzazione del commercio spicciolo;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la proprietà statale solo delle grandi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fabbriche, con la conseguente creazione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di un sistema di produzione misto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(statale e privato).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295BF7B-C0AB-2943-B643-DC53A5A67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NEP – 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E60E372-79C8-944F-AFB2-1DF9770E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730" y="2472585"/>
            <a:ext cx="5217769" cy="327797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856A7723-F418-1548-8DD2-397B5271960A}"/>
              </a:ext>
            </a:extLst>
          </p:cNvPr>
          <p:cNvSpPr/>
          <p:nvPr/>
        </p:nvSpPr>
        <p:spPr>
          <a:xfrm>
            <a:off x="6299200" y="5828559"/>
            <a:ext cx="532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Il mercato </a:t>
            </a:r>
            <a:r>
              <a:rPr lang="it-IT" sz="1200" dirty="0" err="1">
                <a:latin typeface="Century Gothic" panose="020B0502020202020204" pitchFamily="34" charset="0"/>
              </a:rPr>
              <a:t>Sukharov</a:t>
            </a:r>
            <a:r>
              <a:rPr lang="it-IT" sz="1200" dirty="0">
                <a:latin typeface="Century Gothic" panose="020B0502020202020204" pitchFamily="34" charset="0"/>
              </a:rPr>
              <a:t> di Mosca all’epoca della NEP; i binari separano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il settore dei venditori saltuari dalle bancarelle permanenti.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52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68ACD6-2592-7F47-BC97-00D03E67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8" y="1463041"/>
            <a:ext cx="4809512" cy="2961814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La NEP ottenne significativi risultati.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Le condizioni dei contadini migliorarono, la produzione agricola aumentò e il Paese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uscì dalla carestia.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1926 la produzione agricola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e quella industriale tornarono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ai livelli del 1914.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295BF7B-C0AB-2943-B643-DC53A5A67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NEP – 2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D12EADC-08A7-0548-97F2-2565AAA2C8F8}"/>
              </a:ext>
            </a:extLst>
          </p:cNvPr>
          <p:cNvSpPr txBox="1">
            <a:spLocks/>
          </p:cNvSpPr>
          <p:nvPr/>
        </p:nvSpPr>
        <p:spPr>
          <a:xfrm>
            <a:off x="475254" y="5952993"/>
            <a:ext cx="603497" cy="338552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1600" dirty="0"/>
              <a:t>LINK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A507BF09-5475-4E4E-9E94-80433BBBE404}"/>
              </a:ext>
            </a:extLst>
          </p:cNvPr>
          <p:cNvSpPr txBox="1">
            <a:spLocks/>
          </p:cNvSpPr>
          <p:nvPr/>
        </p:nvSpPr>
        <p:spPr>
          <a:xfrm>
            <a:off x="977413" y="5950416"/>
            <a:ext cx="5118587" cy="33980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Dalla rivolta contadina alla NEP</a:t>
            </a:r>
            <a:endParaRPr lang="it-IT" sz="1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F19ADE-2E9A-0F4B-AF2D-40E3FB6E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86" y="1524000"/>
            <a:ext cx="6249714" cy="422353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3EC37432-89D5-A249-B326-463E3D162490}"/>
              </a:ext>
            </a:extLst>
          </p:cNvPr>
          <p:cNvSpPr/>
          <p:nvPr/>
        </p:nvSpPr>
        <p:spPr>
          <a:xfrm>
            <a:off x="5255828" y="5824835"/>
            <a:ext cx="6364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Contadine russe imparano a manovrare un trattore nel 1925.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La situazione delle campagne migliorò anche grazie ai progressi tecnologici.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99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AC4F3A-2CC3-934C-AEDC-04187921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229361"/>
            <a:ext cx="6103495" cy="461390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Un altro provvedimento importante preso durante il X Congresso fu la proibizione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del cosiddetto </a:t>
            </a:r>
            <a:r>
              <a:rPr lang="it-IT" sz="2000" b="1" dirty="0">
                <a:solidFill>
                  <a:schemeClr val="tx1"/>
                </a:solidFill>
              </a:rPr>
              <a:t>frazionismo</a:t>
            </a:r>
            <a:r>
              <a:rPr lang="it-IT" sz="2000" dirty="0">
                <a:solidFill>
                  <a:schemeClr val="tx1"/>
                </a:solidFill>
              </a:rPr>
              <a:t>, cioè l’organizzazione di correnti stabili nel partito.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Si approvò la regola del </a:t>
            </a:r>
            <a:r>
              <a:rPr lang="it-IT" sz="2000" b="1" dirty="0">
                <a:solidFill>
                  <a:schemeClr val="tx1"/>
                </a:solidFill>
              </a:rPr>
              <a:t>centralismo democratico</a:t>
            </a:r>
            <a:r>
              <a:rPr lang="it-IT" sz="2000" dirty="0">
                <a:solidFill>
                  <a:schemeClr val="tx1"/>
                </a:solidFill>
              </a:rPr>
              <a:t>: una volta che il partito assumeva una posizione era vietato contrastarla o anche solo manifestare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il proprio dissenso.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militante poteva esprimere le proprie posizioni nel dibattito interno al partito, ma quando una decisione veniva presa diventava vincolante per tutti.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55D04F5-95C4-1D4A-995E-E58287BA13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PROIBIZIONE DEL FRAZIONISMO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9C85D5-0E1E-AC41-AA14-5649D3BC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97" y="1321852"/>
            <a:ext cx="5020003" cy="443536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0B78DDE-A0DC-CF46-94AE-2CDFCA71BC53}"/>
              </a:ext>
            </a:extLst>
          </p:cNvPr>
          <p:cNvSpPr/>
          <p:nvPr/>
        </p:nvSpPr>
        <p:spPr>
          <a:xfrm>
            <a:off x="6484911" y="5825882"/>
            <a:ext cx="5135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Lenin (al centro) e Trockij (al suo fianco, mentre rende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il saluto militare) nel 1919, a Mosca, sulla Piazza Rossa.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3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6E7501-5C34-A845-AC3D-EEE253DAD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1"/>
            <a:ext cx="6929843" cy="361695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 1922 Lenin fu colpito da una grave malattia cerebrale. Si aprì così un periodo di </a:t>
            </a:r>
            <a:r>
              <a:rPr lang="it-IT" sz="2000" b="1" dirty="0">
                <a:solidFill>
                  <a:schemeClr val="tx1"/>
                </a:solidFill>
              </a:rPr>
              <a:t>lotte per la successione</a:t>
            </a:r>
            <a:r>
              <a:rPr lang="it-IT" sz="20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Due personalità dominavano il partito: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b="1" dirty="0">
                <a:solidFill>
                  <a:schemeClr val="tx1"/>
                </a:solidFill>
              </a:rPr>
              <a:t>Stalin</a:t>
            </a:r>
            <a:r>
              <a:rPr lang="it-IT" sz="2000" dirty="0">
                <a:solidFill>
                  <a:schemeClr val="tx1"/>
                </a:solidFill>
              </a:rPr>
              <a:t>, il segretario generale del Partito Comunista,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e </a:t>
            </a:r>
            <a:r>
              <a:rPr lang="it-IT" sz="2000" b="1" dirty="0">
                <a:solidFill>
                  <a:schemeClr val="tx1"/>
                </a:solidFill>
              </a:rPr>
              <a:t>Trockij </a:t>
            </a:r>
            <a:r>
              <a:rPr lang="it-IT" sz="2000" dirty="0">
                <a:solidFill>
                  <a:schemeClr val="tx1"/>
                </a:solidFill>
              </a:rPr>
              <a:t>il comandante dell’Armata Rossa.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 punti sui quali i due schieramenti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si contrapponevano maggiormente erano: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la </a:t>
            </a:r>
            <a:r>
              <a:rPr lang="it-IT" sz="2000" b="1" dirty="0">
                <a:solidFill>
                  <a:schemeClr val="tx1"/>
                </a:solidFill>
              </a:rPr>
              <a:t>gestione del partito</a:t>
            </a:r>
            <a:r>
              <a:rPr lang="it-IT" sz="2000" dirty="0">
                <a:solidFill>
                  <a:schemeClr val="tx1"/>
                </a:solidFill>
              </a:rPr>
              <a:t>. Trockij avrebbe voluto ridare spazio alla democrazia interna;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5849E6E-258B-6544-998B-403486433E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LOTTA PER LA SUCCESSIONE – 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9993E56-086F-2B43-8D62-747690AB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0" y="571500"/>
            <a:ext cx="4254094" cy="566768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5CCAB6D-A3E4-B44D-B90B-13F62F3FC54F}"/>
              </a:ext>
            </a:extLst>
          </p:cNvPr>
          <p:cNvSpPr/>
          <p:nvPr/>
        </p:nvSpPr>
        <p:spPr>
          <a:xfrm>
            <a:off x="5412347" y="5824835"/>
            <a:ext cx="17910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Stalin (a destra)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con Lenin nel 1922.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495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6E7501-5C34-A845-AC3D-EEE253DAD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1"/>
            <a:ext cx="7593802" cy="4104639"/>
          </a:xfrm>
        </p:spPr>
        <p:txBody>
          <a:bodyPr/>
          <a:lstStyle/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il </a:t>
            </a:r>
            <a:r>
              <a:rPr lang="it-IT" sz="2000" b="1" dirty="0">
                <a:solidFill>
                  <a:schemeClr val="tx1"/>
                </a:solidFill>
              </a:rPr>
              <a:t>giudizio sulla NEP</a:t>
            </a:r>
            <a:r>
              <a:rPr lang="it-IT" sz="2000" dirty="0">
                <a:solidFill>
                  <a:schemeClr val="tx1"/>
                </a:solidFill>
              </a:rPr>
              <a:t>. Trockij proponeva di accelerare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il processo di industrializzazione e riteneva necessari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la collettivizzazione della terra e il completo controllo statale dell’economia. Al contrario Stalin era favorevole a una parziale libertà del commercio;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la diversa </a:t>
            </a:r>
            <a:r>
              <a:rPr lang="it-IT" sz="2000" b="1" dirty="0">
                <a:solidFill>
                  <a:schemeClr val="tx1"/>
                </a:solidFill>
              </a:rPr>
              <a:t>valutazione della situazione politica internazionale e delle prospettive della rivoluzione</a:t>
            </a:r>
            <a:r>
              <a:rPr lang="it-IT" sz="2000" dirty="0">
                <a:solidFill>
                  <a:schemeClr val="tx1"/>
                </a:solidFill>
              </a:rPr>
              <a:t>. Trockij sosteneva la tesi della «rivoluzione permanente». Stalin riteneva che in tempi brevi bisognasse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puntare sull’edificazione del socialismo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nella sola Unione Sovietica.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5849E6E-258B-6544-998B-403486433E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LOTTA PER LA SUCCESSIONE – 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A26EA7-DABC-3A43-B584-D7B404E6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119" y="571500"/>
            <a:ext cx="3590135" cy="56388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A3BFA09-AA59-144F-9FF8-B153B1506F4A}"/>
              </a:ext>
            </a:extLst>
          </p:cNvPr>
          <p:cNvSpPr/>
          <p:nvPr/>
        </p:nvSpPr>
        <p:spPr>
          <a:xfrm>
            <a:off x="6283927" y="6009006"/>
            <a:ext cx="16289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Lev Trockij nel 1921.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9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0F8372-6BCF-0C4D-9EF8-8B8055F6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242391"/>
            <a:ext cx="8921203" cy="309592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Trockij godeva di grande prestigio nel Paese, ma, a partire dal 1922, il peso politico di Stalin era cresciuto costantemente.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Nell’aprile di quell’anno Stalin era stato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nominato </a:t>
            </a:r>
            <a:r>
              <a:rPr lang="it-IT" sz="2000" b="1" dirty="0">
                <a:solidFill>
                  <a:schemeClr val="tx1"/>
                </a:solidFill>
              </a:rPr>
              <a:t>segretario generale del Partito </a:t>
            </a:r>
            <a:br>
              <a:rPr lang="it-IT" sz="2000" b="1" dirty="0">
                <a:solidFill>
                  <a:schemeClr val="tx1"/>
                </a:solidFill>
              </a:rPr>
            </a:br>
            <a:r>
              <a:rPr lang="it-IT" sz="2000" b="1" dirty="0">
                <a:solidFill>
                  <a:schemeClr val="tx1"/>
                </a:solidFill>
              </a:rPr>
              <a:t>Comunista dell’Unione Sovietica</a:t>
            </a:r>
            <a:r>
              <a:rPr lang="it-IT" sz="2000" dirty="0">
                <a:solidFill>
                  <a:schemeClr val="tx1"/>
                </a:solidFill>
              </a:rPr>
              <a:t>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Questa carica gli permise di impadronirsi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della macchina del partito e di controllare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la sempre più numerosa burocrazia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sovietica. Controllare il partito significava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controllare lo Stato.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Lo scontro fra i due schieramenti si risolse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con la netta </a:t>
            </a:r>
            <a:r>
              <a:rPr lang="it-IT" sz="2000" b="1" dirty="0">
                <a:solidFill>
                  <a:schemeClr val="tx1"/>
                </a:solidFill>
              </a:rPr>
              <a:t>affermazione di Stalin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C6EBB79-6619-7549-9198-43DBF5EE31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VITTORIA DI STALIN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2C71E-AF51-454E-A766-3E820E6DFD75}"/>
              </a:ext>
            </a:extLst>
          </p:cNvPr>
          <p:cNvSpPr/>
          <p:nvPr/>
        </p:nvSpPr>
        <p:spPr>
          <a:xfrm>
            <a:off x="8453121" y="1892106"/>
            <a:ext cx="32335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000000"/>
                </a:solidFill>
                <a:latin typeface="Century Gothic" panose="020B0502020202020204" pitchFamily="34" charset="0"/>
              </a:rPr>
              <a:t>Stalin in un manifesto propagandistico.</a:t>
            </a:r>
            <a:endParaRPr lang="it-IT" sz="1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00D831A-161B-2144-8722-1A999F4C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9105"/>
            <a:ext cx="5910470" cy="368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88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447E78-2328-F140-9E6D-E8EE81BE6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75" y="1314027"/>
            <a:ext cx="8134626" cy="4799754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La politica di Stalin si concentrò prevalentemente su tre punti: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b="1" dirty="0">
                <a:solidFill>
                  <a:schemeClr val="tx1"/>
                </a:solidFill>
              </a:rPr>
              <a:t>industrializzazione forzata</a:t>
            </a:r>
            <a:r>
              <a:rPr lang="it-IT" sz="2000" dirty="0">
                <a:solidFill>
                  <a:schemeClr val="tx1"/>
                </a:solidFill>
              </a:rPr>
              <a:t>: Stalin decise di industrializzare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il Paese nel più breve tempo possibile e di realizzare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il controllo completo dell’economia da parte dello Stato;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b="1" dirty="0">
                <a:solidFill>
                  <a:schemeClr val="tx1"/>
                </a:solidFill>
              </a:rPr>
              <a:t>mobilitazione ideologica</a:t>
            </a:r>
            <a:r>
              <a:rPr lang="it-IT" sz="2000" dirty="0">
                <a:solidFill>
                  <a:schemeClr val="tx1"/>
                </a:solidFill>
              </a:rPr>
              <a:t>: per sostenere lo sforzo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produttivo il regime cercò di mobilitare e motivare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gli operai ai quali chiedeva enormi sacrifici;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b="1" dirty="0">
                <a:solidFill>
                  <a:schemeClr val="tx1"/>
                </a:solidFill>
              </a:rPr>
              <a:t>collettivizzazione forzata</a:t>
            </a:r>
            <a:r>
              <a:rPr lang="it-IT" sz="2000" dirty="0">
                <a:solidFill>
                  <a:schemeClr val="tx1"/>
                </a:solidFill>
              </a:rPr>
              <a:t>: le autorità sovietiche piegarono totalmente l’agricoltura alle necessità dell’industria;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lo Stato confiscò le terre dei kulaki; tutti i contadini furono costretti a entrare in grandi unità produttive collettive,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i </a:t>
            </a:r>
            <a:r>
              <a:rPr lang="it-IT" sz="2000" i="1" dirty="0">
                <a:solidFill>
                  <a:schemeClr val="tx1"/>
                </a:solidFill>
              </a:rPr>
              <a:t>kolchozy</a:t>
            </a:r>
            <a:r>
              <a:rPr lang="it-IT" sz="2000" dirty="0">
                <a:solidFill>
                  <a:schemeClr val="tx1"/>
                </a:solidFill>
              </a:rPr>
              <a:t> e i </a:t>
            </a:r>
            <a:r>
              <a:rPr lang="it-IT" sz="2000" i="1" dirty="0" err="1">
                <a:solidFill>
                  <a:schemeClr val="tx1"/>
                </a:solidFill>
              </a:rPr>
              <a:t>sovchozy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3DCE940-09EC-2247-B771-577B54E04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LA POLITICA DI STALIN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101CCA4-F67C-0242-B8B2-E5D61EA6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682" y="1584959"/>
            <a:ext cx="3223571" cy="4528821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BDDEB8ED-92D4-C341-B757-2CC05627384F}"/>
              </a:ext>
            </a:extLst>
          </p:cNvPr>
          <p:cNvSpPr/>
          <p:nvPr/>
        </p:nvSpPr>
        <p:spPr>
          <a:xfrm>
            <a:off x="9029700" y="830627"/>
            <a:ext cx="2705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Manifesto stampato in occasione del primo piano quinquennale per l’industria, 1928.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3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334AA5-16DF-2845-9FF1-FB793398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81" y="1194684"/>
            <a:ext cx="7559763" cy="467359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Parallelamente alle grandi trasformazioni economiche, l’URSS conobbe, nel corso degli anni Trenta,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un processo di eliminazione integrale di ogni possibile opposizione a Stalin.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Gli anni tra il 1935 e il 1938 si caratterizzarono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per le grandi </a:t>
            </a:r>
            <a:r>
              <a:rPr lang="it-IT" sz="2000" b="1" dirty="0">
                <a:solidFill>
                  <a:schemeClr val="tx1"/>
                </a:solidFill>
              </a:rPr>
              <a:t>epurazioni </a:t>
            </a:r>
            <a:r>
              <a:rPr lang="it-IT" sz="2000" dirty="0">
                <a:solidFill>
                  <a:schemeClr val="tx1"/>
                </a:solidFill>
              </a:rPr>
              <a:t>o </a:t>
            </a:r>
            <a:r>
              <a:rPr lang="it-IT" sz="2000" b="1" dirty="0">
                <a:solidFill>
                  <a:schemeClr val="tx1"/>
                </a:solidFill>
              </a:rPr>
              <a:t>purghe</a:t>
            </a:r>
            <a:r>
              <a:rPr lang="it-IT" sz="2000" dirty="0">
                <a:solidFill>
                  <a:schemeClr val="tx1"/>
                </a:solidFill>
              </a:rPr>
              <a:t>: chi non veniva giustiziato era deportato nei campi di lavoro detti </a:t>
            </a:r>
            <a:r>
              <a:rPr lang="it-IT" sz="2000" b="1" dirty="0">
                <a:solidFill>
                  <a:schemeClr val="tx1"/>
                </a:solidFill>
              </a:rPr>
              <a:t>gulag</a:t>
            </a:r>
            <a:r>
              <a:rPr lang="it-IT" sz="2000" dirty="0">
                <a:solidFill>
                  <a:schemeClr val="tx1"/>
                </a:solidFill>
              </a:rPr>
              <a:t>. Complessivamente, si stimano in circa 3 milioni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le vittime dello stalinismo.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L’URSS presentava tutte le caratteristiche dello </a:t>
            </a:r>
            <a:r>
              <a:rPr lang="it-IT" sz="2000" b="1" dirty="0">
                <a:solidFill>
                  <a:schemeClr val="tx1"/>
                </a:solidFill>
              </a:rPr>
              <a:t>Stato totalitario</a:t>
            </a:r>
            <a:r>
              <a:rPr lang="it-IT" sz="2000" dirty="0">
                <a:solidFill>
                  <a:schemeClr val="tx1"/>
                </a:solidFill>
              </a:rPr>
              <a:t>. Complemento decisivo all’edificazione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dello Stato totalitario fu il </a:t>
            </a:r>
            <a:r>
              <a:rPr lang="it-IT" sz="2000" b="1" dirty="0">
                <a:solidFill>
                  <a:schemeClr val="tx1"/>
                </a:solidFill>
              </a:rPr>
              <a:t>culto del capo</a:t>
            </a:r>
            <a:r>
              <a:rPr lang="it-IT" sz="2000" dirty="0">
                <a:solidFill>
                  <a:schemeClr val="tx1"/>
                </a:solidFill>
              </a:rPr>
              <a:t>, cioè di Stalin.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8E8A66-43C5-B94D-B165-8CC5D2B78F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LO STATO TOTALITARIO DI STALIN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F0667E-9944-984E-81A8-123CA54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419" y="571500"/>
            <a:ext cx="3494082" cy="507746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71B7F23-C5FB-D84A-A326-C1EDD56EE9A8}"/>
              </a:ext>
            </a:extLst>
          </p:cNvPr>
          <p:cNvSpPr/>
          <p:nvPr/>
        </p:nvSpPr>
        <p:spPr>
          <a:xfrm>
            <a:off x="8045138" y="5725160"/>
            <a:ext cx="3575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«Proletari di tutto il mondo unitevi!»;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manifesto sovietico degli anni Trenta.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62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01B109-26CE-7041-BA88-BBD419E5F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320800"/>
            <a:ext cx="5243283" cy="3835225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Per tutto l’Ottocento la Russia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fu la roccaforte del </a:t>
            </a:r>
            <a:r>
              <a:rPr lang="it-IT" sz="2000" b="1" dirty="0">
                <a:solidFill>
                  <a:schemeClr val="tx1"/>
                </a:solidFill>
              </a:rPr>
              <a:t>conservatorismo politico e sociale</a:t>
            </a:r>
            <a:r>
              <a:rPr lang="it-IT" sz="20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Gli zar esercitavano un </a:t>
            </a:r>
            <a:r>
              <a:rPr lang="it-IT" sz="2000" b="1" dirty="0">
                <a:solidFill>
                  <a:schemeClr val="tx1"/>
                </a:solidFill>
              </a:rPr>
              <a:t>potere autocratico</a:t>
            </a:r>
            <a:r>
              <a:rPr lang="it-IT" sz="2000" dirty="0">
                <a:solidFill>
                  <a:schemeClr val="tx1"/>
                </a:solidFill>
              </a:rPr>
              <a:t>, senza il controllo di alcun Parlamento.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L’impero russo aveva un’estensione molto vasta e al suo interno convivevano decine di popoli, caratterizzati da lingue e tradizioni diverse.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43FDD1-9B80-4F4B-A86A-E5DCB39BC8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L’IMPERO RUSSO NEL XIX SECOLO – 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E5139E-90D1-FC49-A593-11F4AE4D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497" y="1320800"/>
            <a:ext cx="5865003" cy="4867472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E50D9B0-61F4-B248-A566-9A5C921872D0}"/>
              </a:ext>
            </a:extLst>
          </p:cNvPr>
          <p:cNvSpPr/>
          <p:nvPr/>
        </p:nvSpPr>
        <p:spPr>
          <a:xfrm>
            <a:off x="2007258" y="5455503"/>
            <a:ext cx="3529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Un uomo del popolo dei Sami a fine Ottocento in Russia. Il suo abbigliamento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e le condizioni dell’abitazione testimoniano l’arretratezza delle zone rurali dell’Impero.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815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0F2078-1913-C344-8235-3521A5E2A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249681"/>
            <a:ext cx="9144723" cy="433831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termine </a:t>
            </a:r>
            <a:r>
              <a:rPr lang="it-IT" sz="2000" b="1" dirty="0">
                <a:solidFill>
                  <a:schemeClr val="tx1"/>
                </a:solidFill>
              </a:rPr>
              <a:t>gulag</a:t>
            </a:r>
            <a:r>
              <a:rPr lang="it-IT" sz="2000" dirty="0">
                <a:solidFill>
                  <a:schemeClr val="tx1"/>
                </a:solidFill>
              </a:rPr>
              <a:t> è la sigla delle parole russe che significano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«Amministrazione centrale statale dei campi di rieducazione e lavoro».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 primi campi di lavoro furono organizzati in Russia sin dagli anni Venti.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All’interno di essi venivano rinchiusi soprattutto i </a:t>
            </a:r>
            <a:r>
              <a:rPr lang="it-IT" sz="2000" b="1" dirty="0">
                <a:solidFill>
                  <a:schemeClr val="tx1"/>
                </a:solidFill>
              </a:rPr>
              <a:t>prigionieri politici</a:t>
            </a:r>
            <a:r>
              <a:rPr lang="it-IT" sz="2000" dirty="0">
                <a:solidFill>
                  <a:schemeClr val="tx1"/>
                </a:solidFill>
              </a:rPr>
              <a:t>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Spesso venivano condannati senza un regolare processo e senza nemmeno conoscere con precisione i capi d’accusa.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Altre volte il processo si svolgeva, ma le confessioni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venivano estorte con la tortura e le minacce.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Si creò un insieme di campi di concentramento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disseminati come tante isole in tutto il territorio sovietico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che formavano un mondo a sé, l’</a:t>
            </a:r>
            <a:r>
              <a:rPr lang="it-IT" sz="2000" b="1" dirty="0">
                <a:solidFill>
                  <a:schemeClr val="tx1"/>
                </a:solidFill>
              </a:rPr>
              <a:t>arcipelago gulag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2CC4C2C-4402-7540-9C0B-5FAEDDE7CD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L’ARCIPELAGO GULAG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9A7C1B3-DD9D-034F-88DB-BE00625DDFAC}"/>
              </a:ext>
            </a:extLst>
          </p:cNvPr>
          <p:cNvSpPr txBox="1">
            <a:spLocks/>
          </p:cNvSpPr>
          <p:nvPr/>
        </p:nvSpPr>
        <p:spPr>
          <a:xfrm>
            <a:off x="475254" y="5952993"/>
            <a:ext cx="603497" cy="338552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1600" dirty="0"/>
              <a:t>LINK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4303715F-8019-E64C-907A-269D0D4A9D22}"/>
              </a:ext>
            </a:extLst>
          </p:cNvPr>
          <p:cNvSpPr txBox="1">
            <a:spLocks/>
          </p:cNvSpPr>
          <p:nvPr/>
        </p:nvSpPr>
        <p:spPr>
          <a:xfrm>
            <a:off x="977413" y="5950416"/>
            <a:ext cx="5118587" cy="33980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CARTA L’arcipelago gulag in URSS (1980)</a:t>
            </a:r>
            <a:endParaRPr lang="it-IT" sz="1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3EE8EF-0733-7449-8467-5C3B3917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760" y="3362961"/>
            <a:ext cx="3888740" cy="286512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4A9770C-4565-864C-AE8B-79D20B0531F1}"/>
              </a:ext>
            </a:extLst>
          </p:cNvPr>
          <p:cNvSpPr/>
          <p:nvPr/>
        </p:nvSpPr>
        <p:spPr>
          <a:xfrm>
            <a:off x="10068560" y="2796847"/>
            <a:ext cx="1656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Century Gothic" panose="020B0502020202020204" pitchFamily="34" charset="0"/>
              </a:rPr>
              <a:t>Prigionieri al lavoro in un gulag.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5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01B109-26CE-7041-BA88-BBD419E5F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229359"/>
            <a:ext cx="5649683" cy="4381763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Uno dei problemi più gravi della Russia era l’</a:t>
            </a:r>
            <a:r>
              <a:rPr lang="it-IT" sz="2000" b="1" dirty="0">
                <a:solidFill>
                  <a:schemeClr val="tx1"/>
                </a:solidFill>
              </a:rPr>
              <a:t>arretratezza delle campagne</a:t>
            </a:r>
            <a:r>
              <a:rPr lang="it-IT" sz="2000" dirty="0">
                <a:solidFill>
                  <a:schemeClr val="tx1"/>
                </a:solidFill>
              </a:rPr>
              <a:t>. Chiese, monasteri e grandi famiglie possedevano il 90% della terra coltivabile.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 contadini erano ancora sottoposti alla </a:t>
            </a:r>
            <a:r>
              <a:rPr lang="it-IT" sz="2000" b="1" dirty="0">
                <a:solidFill>
                  <a:schemeClr val="tx1"/>
                </a:solidFill>
              </a:rPr>
              <a:t>servitù della gleba </a:t>
            </a:r>
            <a:r>
              <a:rPr lang="it-IT" sz="2000" dirty="0">
                <a:solidFill>
                  <a:schemeClr val="tx1"/>
                </a:solidFill>
              </a:rPr>
              <a:t>e disponevano a stento del necessario per vivere.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malcontento era generale e si manifestava in maniera violenta attraverso frequenti rivolte, che venivano regolarmente represse nel sangue.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43FDD1-9B80-4F4B-A86A-E5DCB39BC8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L’IMPERO RUSSO NEL XIX SECOLO – 2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89DF958-D2B3-0043-863A-EB92AA69D26C}"/>
              </a:ext>
            </a:extLst>
          </p:cNvPr>
          <p:cNvSpPr txBox="1">
            <a:spLocks/>
          </p:cNvSpPr>
          <p:nvPr/>
        </p:nvSpPr>
        <p:spPr>
          <a:xfrm>
            <a:off x="5765227" y="5942876"/>
            <a:ext cx="603497" cy="338552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1600" dirty="0"/>
              <a:t>LINK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33FB824-DBD3-A14D-BA72-92B94398FD5F}"/>
              </a:ext>
            </a:extLst>
          </p:cNvPr>
          <p:cNvSpPr txBox="1">
            <a:spLocks/>
          </p:cNvSpPr>
          <p:nvPr/>
        </p:nvSpPr>
        <p:spPr>
          <a:xfrm>
            <a:off x="6267386" y="5940299"/>
            <a:ext cx="5118587" cy="33980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CARTA I confini della Russia zarista</a:t>
            </a:r>
            <a:endParaRPr lang="it-IT" sz="1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E89AF8-2614-FD40-8B32-1EF8EAFF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72" y="1213597"/>
            <a:ext cx="5484379" cy="422539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8A43D8C-6514-2A42-821E-DF1775DCB39F}"/>
              </a:ext>
            </a:extLst>
          </p:cNvPr>
          <p:cNvSpPr/>
          <p:nvPr/>
        </p:nvSpPr>
        <p:spPr>
          <a:xfrm>
            <a:off x="6145872" y="5477103"/>
            <a:ext cx="2799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La ferrovia di </a:t>
            </a:r>
            <a:r>
              <a:rPr lang="it-IT" sz="1200" dirty="0" err="1">
                <a:latin typeface="Century Gothic" panose="020B0502020202020204" pitchFamily="34" charset="0"/>
              </a:rPr>
              <a:t>Tzarskoselskaya</a:t>
            </a:r>
            <a:r>
              <a:rPr lang="it-IT" sz="1200" dirty="0">
                <a:latin typeface="Century Gothic" panose="020B0502020202020204" pitchFamily="34" charset="0"/>
              </a:rPr>
              <a:t>, 1830.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5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772E45-42B2-3E4F-A12F-CDB89D082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6107" y="1351722"/>
            <a:ext cx="6373273" cy="415455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Lo zar </a:t>
            </a:r>
            <a:r>
              <a:rPr lang="it-IT" sz="2000" b="1" dirty="0">
                <a:solidFill>
                  <a:schemeClr val="tx1"/>
                </a:solidFill>
              </a:rPr>
              <a:t>Alessandro II </a:t>
            </a:r>
            <a:r>
              <a:rPr lang="it-IT" sz="2000" dirty="0">
                <a:solidFill>
                  <a:schemeClr val="tx1"/>
                </a:solidFill>
              </a:rPr>
              <a:t>tentò di affrontare i problemi legati all’arretratezza attraverso una cauta </a:t>
            </a:r>
            <a:r>
              <a:rPr lang="it-IT" sz="2000" b="1" dirty="0">
                <a:solidFill>
                  <a:schemeClr val="tx1"/>
                </a:solidFill>
              </a:rPr>
              <a:t>politica di riforme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provvedimento più importante fu la legge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del </a:t>
            </a:r>
            <a:r>
              <a:rPr lang="it-IT" sz="2000" b="1" dirty="0">
                <a:solidFill>
                  <a:schemeClr val="tx1"/>
                </a:solidFill>
              </a:rPr>
              <a:t>febbraio 1861 </a:t>
            </a:r>
            <a:r>
              <a:rPr lang="it-IT" sz="2000" dirty="0">
                <a:solidFill>
                  <a:schemeClr val="tx1"/>
                </a:solidFill>
              </a:rPr>
              <a:t>che abolì la servitù della gleba.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Il contadino liberato riceveva in uso permanente la terra che prima lavorava come servo. In cambio, però, doveva pagare un riscatto al proprietario.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83E6EF-115E-3249-8471-14886F5657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L’ABOLIZIONE DELLA SERVITÙ DELLA GLEBA – 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9C077E-1824-FB45-8DDC-88F80E92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7" y="1031875"/>
            <a:ext cx="4258571" cy="516936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C9CA185-7B57-F746-B76B-6A473CEAB2D4}"/>
              </a:ext>
            </a:extLst>
          </p:cNvPr>
          <p:cNvSpPr/>
          <p:nvPr/>
        </p:nvSpPr>
        <p:spPr>
          <a:xfrm>
            <a:off x="4748773" y="5924240"/>
            <a:ext cx="1821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Alessandro II di Russia.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905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772E45-42B2-3E4F-A12F-CDB89D082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8" y="1463042"/>
            <a:ext cx="4272826" cy="3634476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La legge, in realtà, concorse a peggiorare le condizioni di vita della massa dei contadini,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che non sempre riuscivano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a pagare il riscatto. 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Furono, invece, favoriti i </a:t>
            </a:r>
            <a:r>
              <a:rPr lang="it-IT" sz="2000" b="1" dirty="0">
                <a:solidFill>
                  <a:schemeClr val="tx1"/>
                </a:solidFill>
              </a:rPr>
              <a:t>kulaki</a:t>
            </a:r>
            <a:r>
              <a:rPr lang="it-IT" sz="2000" dirty="0">
                <a:solidFill>
                  <a:schemeClr val="tx1"/>
                </a:solidFill>
              </a:rPr>
              <a:t>, cioè i medi proprietari, che acquistarono a basso prezzo parte delle terre dai contadini schiacciati dai debiti.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83E6EF-115E-3249-8471-14886F5657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L’ABOLIZIONE DELLA SERVITÙ DELLA GLEBA – 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2C94AC-D046-444D-BEB4-32083DD5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331" y="1576551"/>
            <a:ext cx="6721923" cy="462586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65C8980-AA26-EA4B-BF9F-E5244F0E5CF8}"/>
              </a:ext>
            </a:extLst>
          </p:cNvPr>
          <p:cNvSpPr/>
          <p:nvPr/>
        </p:nvSpPr>
        <p:spPr>
          <a:xfrm>
            <a:off x="1825986" y="5640169"/>
            <a:ext cx="2882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 err="1">
                <a:latin typeface="Century Gothic" panose="020B0502020202020204" pitchFamily="34" charset="0"/>
              </a:rPr>
              <a:t>Hughesovka</a:t>
            </a:r>
            <a:r>
              <a:rPr lang="it-IT" sz="1200" dirty="0">
                <a:latin typeface="Century Gothic" panose="020B0502020202020204" pitchFamily="34" charset="0"/>
              </a:rPr>
              <a:t> (attuale Donetsk, in Ucraina), centro di attività minerarie e metallurgiche fondato nel 1869.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037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ED4A22-7E1F-2647-B11F-06BD670BF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1"/>
            <a:ext cx="7285443" cy="4114799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L’arretratezza dell’economia russa era particolarmente evidente nelle relazioni commerciali con l’estero: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il Paese dipendeva economicamente dall’Occidente.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A partire dal </a:t>
            </a:r>
            <a:r>
              <a:rPr lang="it-IT" sz="2000" b="1" dirty="0">
                <a:solidFill>
                  <a:schemeClr val="tx1"/>
                </a:solidFill>
              </a:rPr>
              <a:t>1870</a:t>
            </a:r>
            <a:r>
              <a:rPr lang="it-IT" sz="2000" dirty="0">
                <a:solidFill>
                  <a:schemeClr val="tx1"/>
                </a:solidFill>
              </a:rPr>
              <a:t> vennero compiuti grandi sforzi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per sviluppare un’</a:t>
            </a:r>
            <a:r>
              <a:rPr lang="it-IT" sz="2000" b="1" dirty="0">
                <a:solidFill>
                  <a:schemeClr val="tx1"/>
                </a:solidFill>
              </a:rPr>
              <a:t>industria nazionale</a:t>
            </a:r>
            <a:r>
              <a:rPr lang="it-IT" sz="2000" dirty="0">
                <a:solidFill>
                  <a:schemeClr val="tx1"/>
                </a:solidFill>
              </a:rPr>
              <a:t>. Determinante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fu l’appoggio dei </a:t>
            </a:r>
            <a:r>
              <a:rPr lang="it-IT" sz="2000" b="1" dirty="0">
                <a:solidFill>
                  <a:schemeClr val="tx1"/>
                </a:solidFill>
              </a:rPr>
              <a:t>capitali stranieri</a:t>
            </a:r>
            <a:r>
              <a:rPr lang="it-IT" sz="2000" dirty="0">
                <a:solidFill>
                  <a:schemeClr val="tx1"/>
                </a:solidFill>
              </a:rPr>
              <a:t>. I principali investitori furono la Francia, la Germania e la Gran Bretagna.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Fra il </a:t>
            </a:r>
            <a:r>
              <a:rPr lang="it-IT" sz="2000" b="1" dirty="0">
                <a:solidFill>
                  <a:schemeClr val="tx1"/>
                </a:solidFill>
              </a:rPr>
              <a:t>1885</a:t>
            </a:r>
            <a:r>
              <a:rPr lang="it-IT" sz="2000" dirty="0">
                <a:solidFill>
                  <a:schemeClr val="tx1"/>
                </a:solidFill>
              </a:rPr>
              <a:t> e il </a:t>
            </a:r>
            <a:r>
              <a:rPr lang="it-IT" sz="2000" b="1" dirty="0">
                <a:solidFill>
                  <a:schemeClr val="tx1"/>
                </a:solidFill>
              </a:rPr>
              <a:t>1898</a:t>
            </a:r>
            <a:r>
              <a:rPr lang="it-IT" sz="2000" dirty="0">
                <a:solidFill>
                  <a:schemeClr val="tx1"/>
                </a:solidFill>
              </a:rPr>
              <a:t> la produzione industriale crebbe complessivamente del 400%. Ma lo sviluppo industriale non fu l’espressione della crescita di una borghesia imprenditoriale: fu un’iniziativa imposta dallo </a:t>
            </a:r>
            <a:r>
              <a:rPr lang="it-IT" sz="2000" b="1" dirty="0">
                <a:solidFill>
                  <a:schemeClr val="tx1"/>
                </a:solidFill>
              </a:rPr>
              <a:t>Stato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518D221-0428-C34A-9EC7-AE90D89CD3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LO SVILUPPO INDUSTRIALE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C3BD87-3C8A-404B-B4AC-E473C624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918" y="1584960"/>
            <a:ext cx="3893336" cy="35052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15A8008-66E8-7D41-A01A-DC4A9745E2C7}"/>
              </a:ext>
            </a:extLst>
          </p:cNvPr>
          <p:cNvSpPr/>
          <p:nvPr/>
        </p:nvSpPr>
        <p:spPr>
          <a:xfrm>
            <a:off x="7660640" y="5186046"/>
            <a:ext cx="3959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Century Gothic" panose="020B0502020202020204" pitchFamily="34" charset="0"/>
              </a:rPr>
              <a:t>Un’officina metallurgica a San Pietroburgo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nel 1905: all’inizio del Novecento sorgono </a:t>
            </a:r>
            <a:br>
              <a:rPr lang="it-IT" sz="1200" dirty="0">
                <a:latin typeface="Century Gothic" panose="020B0502020202020204" pitchFamily="34" charset="0"/>
              </a:rPr>
            </a:br>
            <a:r>
              <a:rPr lang="it-IT" sz="1200" dirty="0">
                <a:latin typeface="Century Gothic" panose="020B0502020202020204" pitchFamily="34" charset="0"/>
              </a:rPr>
              <a:t>in Russia le prime industrie.</a:t>
            </a:r>
            <a:endParaRPr lang="it-IT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85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8570C3-E9A5-9E43-A1EF-BEE2B8BC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1"/>
            <a:ext cx="7021353" cy="454646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</a:pPr>
            <a:r>
              <a:rPr lang="it-IT" sz="2000" dirty="0">
                <a:solidFill>
                  <a:schemeClr val="tx1"/>
                </a:solidFill>
              </a:rPr>
              <a:t>Tra gli oppositori al regime zarista maturarono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tre diverse posizioni: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gli </a:t>
            </a:r>
            <a:r>
              <a:rPr lang="it-IT" sz="2000" b="1" dirty="0">
                <a:solidFill>
                  <a:schemeClr val="tx1"/>
                </a:solidFill>
              </a:rPr>
              <a:t>occidentalisti</a:t>
            </a:r>
            <a:r>
              <a:rPr lang="it-IT" sz="2000" dirty="0">
                <a:solidFill>
                  <a:schemeClr val="tx1"/>
                </a:solidFill>
              </a:rPr>
              <a:t> valutavano positivamente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il capitalismo e proponevano l’Europa come modello di sviluppo;</a:t>
            </a:r>
          </a:p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gli </a:t>
            </a:r>
            <a:r>
              <a:rPr lang="it-IT" sz="2000" b="1" dirty="0">
                <a:solidFill>
                  <a:schemeClr val="tx1"/>
                </a:solidFill>
              </a:rPr>
              <a:t>slavofili </a:t>
            </a:r>
            <a:r>
              <a:rPr lang="it-IT" sz="2000" dirty="0">
                <a:solidFill>
                  <a:schemeClr val="tx1"/>
                </a:solidFill>
              </a:rPr>
              <a:t>(che dal XX secolo assunsero il nome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di </a:t>
            </a:r>
            <a:r>
              <a:rPr lang="it-IT" sz="2000" b="1" dirty="0">
                <a:solidFill>
                  <a:schemeClr val="tx1"/>
                </a:solidFill>
              </a:rPr>
              <a:t>socialrivoluzionari</a:t>
            </a:r>
            <a:r>
              <a:rPr lang="it-IT" sz="2000" dirty="0">
                <a:solidFill>
                  <a:schemeClr val="tx1"/>
                </a:solidFill>
              </a:rPr>
              <a:t>) sostenevano che la Russia dovesse trarre profitto dagli errori degli altri Paesi, evitando le miserie della rivoluzione industriale e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del capitalismo; furono chiamati anche «</a:t>
            </a:r>
            <a:r>
              <a:rPr lang="it-IT" sz="2000" b="1" dirty="0">
                <a:solidFill>
                  <a:schemeClr val="tx1"/>
                </a:solidFill>
              </a:rPr>
              <a:t>populisti</a:t>
            </a:r>
            <a:r>
              <a:rPr lang="it-IT" sz="2000" dirty="0">
                <a:solidFill>
                  <a:schemeClr val="tx1"/>
                </a:solidFill>
              </a:rPr>
              <a:t>», perché idealizzavano il popolo contadino,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le sue tradizioni e la sua stabilità.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9BC110-0E4B-B04B-BA5D-5912616D4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GLI OPPOSITORI AL REGIME ZARISTA – 1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DF5B286-8D4A-C441-BCC6-A696061AAB9B}"/>
              </a:ext>
            </a:extLst>
          </p:cNvPr>
          <p:cNvSpPr/>
          <p:nvPr/>
        </p:nvSpPr>
        <p:spPr>
          <a:xfrm>
            <a:off x="8027056" y="5795396"/>
            <a:ext cx="1200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entury Gothic" panose="020B0502020202020204" pitchFamily="34" charset="0"/>
              </a:rPr>
              <a:t>Alessandro II.</a:t>
            </a:r>
            <a:endParaRPr lang="it-IT" sz="1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3453485-380D-C946-AEA4-38C5AA83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121" y="1581205"/>
            <a:ext cx="3340178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9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8570C3-E9A5-9E43-A1EF-BEE2B8BCD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7" y="1463042"/>
            <a:ext cx="5133363" cy="3983904"/>
          </a:xfrm>
        </p:spPr>
        <p:txBody>
          <a:bodyPr/>
          <a:lstStyle/>
          <a:p>
            <a:pPr marL="453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it-IT" sz="2000" dirty="0">
                <a:solidFill>
                  <a:schemeClr val="tx1"/>
                </a:solidFill>
              </a:rPr>
              <a:t>i </a:t>
            </a:r>
            <a:r>
              <a:rPr lang="it-IT" sz="2000" b="1" dirty="0">
                <a:solidFill>
                  <a:schemeClr val="tx1"/>
                </a:solidFill>
              </a:rPr>
              <a:t>marxisti</a:t>
            </a:r>
            <a:r>
              <a:rPr lang="it-IT" sz="2000" dirty="0">
                <a:solidFill>
                  <a:schemeClr val="tx1"/>
                </a:solidFill>
              </a:rPr>
              <a:t> miravano a una rivoluzione borghese, democratico-liberale, come base per una successiva rivoluzione socialista; nel 1898 fondarono il Partito operaio socialdemocratico russo (POSDR), che si divise in due correnti rigidamente contrapposte,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i bolscevichi, capeggiati da Lenin, </a:t>
            </a:r>
            <a:br>
              <a:rPr lang="it-IT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e i menscevichi, guidati da </a:t>
            </a:r>
            <a:r>
              <a:rPr lang="it-IT" sz="2000" dirty="0" err="1">
                <a:solidFill>
                  <a:schemeClr val="tx1"/>
                </a:solidFill>
              </a:rPr>
              <a:t>Martov</a:t>
            </a:r>
            <a:r>
              <a:rPr lang="it-IT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9BC110-0E4B-B04B-BA5D-5912616D4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GLI OPPOSITORI AL REGIME ZARISTA – 2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351F31F-90A7-2945-A8D2-DB71C3406276}"/>
              </a:ext>
            </a:extLst>
          </p:cNvPr>
          <p:cNvSpPr txBox="1">
            <a:spLocks/>
          </p:cNvSpPr>
          <p:nvPr/>
        </p:nvSpPr>
        <p:spPr>
          <a:xfrm>
            <a:off x="475254" y="5952993"/>
            <a:ext cx="603497" cy="338552"/>
          </a:xfrm>
          <a:prstGeom prst="rect">
            <a:avLst/>
          </a:prstGeom>
        </p:spPr>
        <p:txBody>
          <a:bodyPr vert="horz" wrap="square" lIns="91438" tIns="45719" rIns="91438" bIns="45719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000" b="1" kern="1200" spc="-6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1600" dirty="0"/>
              <a:t>LINK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0650790B-BE21-6044-A8AA-5B190C51EE80}"/>
              </a:ext>
            </a:extLst>
          </p:cNvPr>
          <p:cNvSpPr txBox="1">
            <a:spLocks/>
          </p:cNvSpPr>
          <p:nvPr/>
        </p:nvSpPr>
        <p:spPr>
          <a:xfrm>
            <a:off x="977413" y="5950416"/>
            <a:ext cx="5118587" cy="33980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1600" u="sng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TESTO Il terrorismo russo nell’Ottocento</a:t>
            </a:r>
            <a:endParaRPr lang="it-IT" sz="16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DEDDCD-2E59-2641-845C-EF8C2B48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66" y="1629103"/>
            <a:ext cx="5871834" cy="410954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4A9694A-1AE6-2544-820F-55135A9A2DBB}"/>
              </a:ext>
            </a:extLst>
          </p:cNvPr>
          <p:cNvSpPr/>
          <p:nvPr/>
        </p:nvSpPr>
        <p:spPr>
          <a:xfrm>
            <a:off x="5632230" y="5824835"/>
            <a:ext cx="6040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entury Gothic" panose="020B0502020202020204" pitchFamily="34" charset="0"/>
              </a:rPr>
              <a:t>Un manifesto sovietico di propaganda, del 1923, </a:t>
            </a:r>
            <a:br>
              <a:rPr lang="it-IT" sz="1200" dirty="0">
                <a:solidFill>
                  <a:srgbClr val="000000"/>
                </a:solidFill>
                <a:latin typeface="Century Gothic" panose="020B0502020202020204" pitchFamily="34" charset="0"/>
              </a:rPr>
            </a:br>
            <a:r>
              <a:rPr lang="it-IT" sz="1200" dirty="0">
                <a:solidFill>
                  <a:srgbClr val="000000"/>
                </a:solidFill>
                <a:latin typeface="Century Gothic" panose="020B0502020202020204" pitchFamily="34" charset="0"/>
              </a:rPr>
              <a:t>per il quinto anniversario della rivoluzione bolscevica.</a:t>
            </a:r>
            <a:endParaRPr lang="it-IT" sz="1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65112"/>
      </p:ext>
    </p:extLst>
  </p:cSld>
  <p:clrMapOvr>
    <a:masterClrMapping/>
  </p:clrMapOvr>
</p:sld>
</file>

<file path=ppt/theme/theme1.xml><?xml version="1.0" encoding="utf-8"?>
<a:theme xmlns:a="http://schemas.openxmlformats.org/drawingml/2006/main" name="DAD modello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zione standard6" id="{4B70D4D8-F223-164F-B321-88B2BAF59612}" vid="{41D3F10E-60B7-B84A-9431-52CD73294B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DAD modello</Template>
  <TotalTime>0</TotalTime>
  <Words>2797</Words>
  <Application>Microsoft Office PowerPoint</Application>
  <PresentationFormat>Widescreen</PresentationFormat>
  <Paragraphs>164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</vt:lpstr>
      <vt:lpstr>DAD modello</vt:lpstr>
      <vt:lpstr>Presentazione standard di PowerPoint</vt:lpstr>
      <vt:lpstr>La Rivoluzione russa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2020-07-01T15:30:46Z</cp:lastPrinted>
  <dcterms:created xsi:type="dcterms:W3CDTF">2020-06-08T08:40:24Z</dcterms:created>
  <dcterms:modified xsi:type="dcterms:W3CDTF">2025-02-02T11:47:57Z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